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notesSlides/notesSlide102.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18"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7" r:id="rId55"/>
    <p:sldId id="309" r:id="rId56"/>
    <p:sldId id="310" r:id="rId57"/>
    <p:sldId id="311" r:id="rId58"/>
    <p:sldId id="312" r:id="rId59"/>
    <p:sldId id="313" r:id="rId60"/>
    <p:sldId id="314" r:id="rId61"/>
    <p:sldId id="315" r:id="rId62"/>
    <p:sldId id="316" r:id="rId63"/>
    <p:sldId id="319" r:id="rId64"/>
    <p:sldId id="317"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2" autoAdjust="0"/>
    <p:restoredTop sz="94660"/>
  </p:normalViewPr>
  <p:slideViewPr>
    <p:cSldViewPr>
      <p:cViewPr>
        <p:scale>
          <a:sx n="100" d="100"/>
          <a:sy n="100" d="100"/>
        </p:scale>
        <p:origin x="-1926" y="-3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97ED8-7890-4D1D-8449-CEAA90431818}" type="datetimeFigureOut">
              <a:rPr lang="en-US" smtClean="0"/>
              <a:pPr/>
              <a:t>1/24/2013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AA0855-5C37-4555-AE25-441975F025C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24</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114</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115</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116</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26</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17</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18</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19</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20</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79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21</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89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90</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91</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92</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22</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94</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95</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96</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97</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98</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99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100</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101</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102</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23</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104</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109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AA0855-5C37-4555-AE25-441975F025CE}" type="slidenum">
              <a:rPr lang="en-US" smtClean="0"/>
              <a:pPr/>
              <a:t>113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Systems</a:t>
            </a:r>
            <a:br>
              <a:rPr lang="en-US" dirty="0" smtClean="0"/>
            </a:br>
            <a:r>
              <a:rPr lang="en-US" dirty="0" smtClean="0"/>
              <a:t>A programmer’s Perspective</a:t>
            </a:r>
            <a:endParaRPr lang="en-US" dirty="0"/>
          </a:p>
        </p:txBody>
      </p:sp>
      <p:sp>
        <p:nvSpPr>
          <p:cNvPr id="3" name="Subtitle 2"/>
          <p:cNvSpPr>
            <a:spLocks noGrp="1"/>
          </p:cNvSpPr>
          <p:nvPr>
            <p:ph type="subTitle" idx="1"/>
          </p:nvPr>
        </p:nvSpPr>
        <p:spPr/>
        <p:txBody>
          <a:bodyPr/>
          <a:lstStyle/>
          <a:p>
            <a:r>
              <a:rPr lang="en-US" dirty="0" smtClean="0"/>
              <a:t>Ken Chen 2013/01/03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操作系统</a:t>
            </a:r>
            <a:endParaRPr lang="en-US" altLang="zh-CN" sz="2400" dirty="0" smtClean="0"/>
          </a:p>
          <a:p>
            <a:pPr lvl="1"/>
            <a:r>
              <a:rPr lang="zh-CN" altLang="en-US" sz="2000" dirty="0" smtClean="0"/>
              <a:t>防止硬件被失控的应用程序滥用</a:t>
            </a:r>
            <a:endParaRPr lang="en-US" altLang="zh-CN" sz="2000" dirty="0" smtClean="0"/>
          </a:p>
          <a:p>
            <a:pPr lvl="1"/>
            <a:r>
              <a:rPr lang="zh-CN" altLang="en-US" sz="2000" dirty="0" smtClean="0"/>
              <a:t>向应用程序提供简单一致的机制来控制复杂而又大相径庭的硬件</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buFont typeface="Wingdings" pitchFamily="2" charset="2"/>
              <a:buChar char="Ø"/>
            </a:pPr>
            <a:r>
              <a:rPr lang="zh-CN" altLang="en-US" sz="2000" dirty="0" smtClean="0"/>
              <a:t>下图：文件是对</a:t>
            </a:r>
            <a:r>
              <a:rPr lang="en-US" altLang="zh-CN" sz="2000" dirty="0" smtClean="0"/>
              <a:t>I/O</a:t>
            </a:r>
            <a:r>
              <a:rPr lang="zh-CN" altLang="en-US" sz="2000" dirty="0" smtClean="0"/>
              <a:t>设备的抽象表示，虚拟存储器是对主存和磁盘</a:t>
            </a:r>
            <a:r>
              <a:rPr lang="en-US" altLang="zh-CN" sz="2000" dirty="0" smtClean="0"/>
              <a:t>I/O</a:t>
            </a:r>
            <a:r>
              <a:rPr lang="zh-CN" altLang="en-US" sz="2000" dirty="0" smtClean="0"/>
              <a:t>设备的抽象表示，进程则是对</a:t>
            </a:r>
            <a:r>
              <a:rPr lang="en-US" altLang="zh-CN" sz="2000" dirty="0" smtClean="0"/>
              <a:t>CPU, </a:t>
            </a:r>
            <a:r>
              <a:rPr lang="zh-CN" altLang="en-US" sz="2000" dirty="0" smtClean="0"/>
              <a:t>主存和</a:t>
            </a:r>
            <a:r>
              <a:rPr lang="en-US" altLang="zh-CN" sz="2000" dirty="0" smtClean="0"/>
              <a:t>I/O</a:t>
            </a:r>
            <a:r>
              <a:rPr lang="zh-CN" altLang="en-US" sz="2000" dirty="0" smtClean="0"/>
              <a:t>设备的抽象表示</a:t>
            </a:r>
            <a:endParaRPr lang="en-US" altLang="zh-CN" sz="2000" dirty="0" smtClean="0"/>
          </a:p>
          <a:p>
            <a:pPr lvl="1"/>
            <a:endParaRPr lang="en-US" altLang="zh-CN" sz="2000" dirty="0" smtClean="0"/>
          </a:p>
        </p:txBody>
      </p:sp>
      <p:pic>
        <p:nvPicPr>
          <p:cNvPr id="8195" name="Picture 3"/>
          <p:cNvPicPr>
            <a:picLocks noChangeAspect="1" noChangeArrowheads="1"/>
          </p:cNvPicPr>
          <p:nvPr/>
        </p:nvPicPr>
        <p:blipFill>
          <a:blip r:embed="rId2" cstate="print"/>
          <a:srcRect/>
          <a:stretch>
            <a:fillRect/>
          </a:stretch>
        </p:blipFill>
        <p:spPr bwMode="auto">
          <a:xfrm>
            <a:off x="1600200" y="2438400"/>
            <a:ext cx="4524375" cy="1000125"/>
          </a:xfrm>
          <a:prstGeom prst="rect">
            <a:avLst/>
          </a:prstGeom>
          <a:noFill/>
          <a:ln w="9525">
            <a:noFill/>
            <a:miter lim="800000"/>
            <a:headEnd/>
            <a:tailEnd/>
          </a:ln>
        </p:spPr>
      </p:pic>
      <p:pic>
        <p:nvPicPr>
          <p:cNvPr id="8196" name="Picture 4"/>
          <p:cNvPicPr>
            <a:picLocks noChangeAspect="1" noChangeArrowheads="1"/>
          </p:cNvPicPr>
          <p:nvPr/>
        </p:nvPicPr>
        <p:blipFill>
          <a:blip r:embed="rId3" cstate="print"/>
          <a:srcRect/>
          <a:stretch>
            <a:fillRect/>
          </a:stretch>
        </p:blipFill>
        <p:spPr bwMode="auto">
          <a:xfrm>
            <a:off x="1524000" y="4572000"/>
            <a:ext cx="3952875" cy="1685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4</a:t>
            </a:r>
          </a:p>
          <a:p>
            <a:pPr lvl="1"/>
            <a:r>
              <a:rPr lang="zh-CN" altLang="en-US" sz="2000" dirty="0" smtClean="0"/>
              <a:t>利用编译器优化选择</a:t>
            </a:r>
            <a:endParaRPr lang="en-US" altLang="zh-CN" sz="2000" dirty="0" smtClean="0"/>
          </a:p>
        </p:txBody>
      </p:sp>
      <p:pic>
        <p:nvPicPr>
          <p:cNvPr id="15362" name="Picture 2"/>
          <p:cNvPicPr>
            <a:picLocks noChangeAspect="1" noChangeArrowheads="1"/>
          </p:cNvPicPr>
          <p:nvPr/>
        </p:nvPicPr>
        <p:blipFill>
          <a:blip r:embed="rId3" cstate="print"/>
          <a:srcRect/>
          <a:stretch>
            <a:fillRect/>
          </a:stretch>
        </p:blipFill>
        <p:spPr bwMode="auto">
          <a:xfrm>
            <a:off x="990600" y="1981200"/>
            <a:ext cx="5229225" cy="1095375"/>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1066800" y="5210175"/>
            <a:ext cx="4610100" cy="1647825"/>
          </a:xfrm>
          <a:prstGeom prst="rect">
            <a:avLst/>
          </a:prstGeom>
          <a:noFill/>
          <a:ln w="9525">
            <a:noFill/>
            <a:miter lim="800000"/>
            <a:headEnd/>
            <a:tailEnd/>
          </a:ln>
        </p:spPr>
      </p:pic>
      <p:pic>
        <p:nvPicPr>
          <p:cNvPr id="15364" name="Picture 4"/>
          <p:cNvPicPr>
            <a:picLocks noChangeAspect="1" noChangeArrowheads="1"/>
          </p:cNvPicPr>
          <p:nvPr/>
        </p:nvPicPr>
        <p:blipFill>
          <a:blip r:embed="rId5" cstate="print"/>
          <a:srcRect/>
          <a:stretch>
            <a:fillRect/>
          </a:stretch>
        </p:blipFill>
        <p:spPr bwMode="auto">
          <a:xfrm>
            <a:off x="990600" y="3276600"/>
            <a:ext cx="4648200" cy="1628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endParaRPr lang="en-US" altLang="zh-CN" sz="2000" dirty="0" smtClean="0"/>
          </a:p>
        </p:txBody>
      </p:sp>
      <p:pic>
        <p:nvPicPr>
          <p:cNvPr id="16386" name="Picture 2"/>
          <p:cNvPicPr>
            <a:picLocks noChangeAspect="1" noChangeArrowheads="1"/>
          </p:cNvPicPr>
          <p:nvPr/>
        </p:nvPicPr>
        <p:blipFill>
          <a:blip r:embed="rId3" cstate="print"/>
          <a:srcRect/>
          <a:stretch>
            <a:fillRect/>
          </a:stretch>
        </p:blipFill>
        <p:spPr bwMode="auto">
          <a:xfrm>
            <a:off x="1143000" y="1752600"/>
            <a:ext cx="6486525"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a:t>
            </a:r>
          </a:p>
          <a:p>
            <a:pPr lvl="1"/>
            <a:r>
              <a:rPr lang="en-US" altLang="zh-CN" sz="2000" dirty="0" smtClean="0"/>
              <a:t>Superscalar</a:t>
            </a:r>
            <a:r>
              <a:rPr lang="zh-CN" altLang="en-US" sz="2000" dirty="0" smtClean="0"/>
              <a:t>，</a:t>
            </a:r>
            <a:r>
              <a:rPr lang="en-US" altLang="zh-CN" sz="2000" dirty="0" smtClean="0"/>
              <a:t>out of order execution</a:t>
            </a:r>
          </a:p>
          <a:p>
            <a:pPr lvl="1"/>
            <a:r>
              <a:rPr lang="zh-CN" altLang="en-US" sz="2000" dirty="0" smtClean="0"/>
              <a:t>主要有两个部分组成：</a:t>
            </a:r>
            <a:endParaRPr lang="en-US" altLang="zh-CN" sz="2000" dirty="0" smtClean="0"/>
          </a:p>
          <a:p>
            <a:pPr lvl="2"/>
            <a:r>
              <a:rPr lang="zh-CN" altLang="en-US" sz="1800" dirty="0" smtClean="0"/>
              <a:t>指令控制单元</a:t>
            </a:r>
            <a:r>
              <a:rPr lang="en-US" altLang="zh-CN" sz="1800" dirty="0" smtClean="0"/>
              <a:t>(Instruction Control Unit, ICU)</a:t>
            </a:r>
            <a:r>
              <a:rPr lang="zh-CN" altLang="en-US" sz="1800" dirty="0" smtClean="0"/>
              <a:t>和执行单元</a:t>
            </a:r>
            <a:r>
              <a:rPr lang="en-US" altLang="zh-CN" sz="1800" dirty="0" smtClean="0"/>
              <a:t>(Execution Unit, EU)</a:t>
            </a:r>
            <a:r>
              <a:rPr lang="zh-CN" altLang="en-US" sz="1800" dirty="0" smtClean="0"/>
              <a:t>。</a:t>
            </a:r>
            <a:endParaRPr lang="en-US" altLang="zh-CN" sz="1800" dirty="0" smtClean="0"/>
          </a:p>
          <a:p>
            <a:pPr lvl="2"/>
            <a:r>
              <a:rPr lang="zh-CN" altLang="en-US" sz="1800" dirty="0" smtClean="0"/>
              <a:t>指令高速缓存</a:t>
            </a:r>
            <a:r>
              <a:rPr lang="en-US" altLang="zh-CN" sz="1800" dirty="0" smtClean="0"/>
              <a:t>(I-cache)</a:t>
            </a:r>
            <a:r>
              <a:rPr lang="zh-CN" altLang="en-US" sz="1800" dirty="0" smtClean="0"/>
              <a:t>逻辑单元有预取指令功能，并且缓存最近</a:t>
            </a:r>
            <a:r>
              <a:rPr lang="en-US" altLang="zh-CN" sz="1800" dirty="0" smtClean="0"/>
              <a:t>(</a:t>
            </a:r>
            <a:r>
              <a:rPr lang="zh-CN" altLang="en-US" sz="1800" dirty="0" smtClean="0"/>
              <a:t>要</a:t>
            </a:r>
            <a:r>
              <a:rPr lang="en-US" altLang="zh-CN" sz="1800" dirty="0" smtClean="0"/>
              <a:t>)</a:t>
            </a:r>
            <a:r>
              <a:rPr lang="zh-CN" altLang="en-US" sz="1800" dirty="0" smtClean="0"/>
              <a:t>执行的指令</a:t>
            </a:r>
            <a:endParaRPr lang="en-US" altLang="zh-CN" sz="1800" dirty="0" smtClean="0"/>
          </a:p>
          <a:p>
            <a:pPr lvl="2"/>
            <a:r>
              <a:rPr lang="en-US" altLang="zh-CN" sz="1800" dirty="0" smtClean="0"/>
              <a:t>ICU</a:t>
            </a:r>
            <a:r>
              <a:rPr lang="zh-CN" altLang="en-US" sz="1800" dirty="0" smtClean="0"/>
              <a:t>负责从指令高速缓存中读取指令，并传送给指令译码逻辑。指令译码逻辑将接收到的指令译码成一组基本操作</a:t>
            </a:r>
            <a:r>
              <a:rPr lang="en-US" altLang="zh-CN" sz="1800" dirty="0" smtClean="0"/>
              <a:t>(</a:t>
            </a:r>
            <a:r>
              <a:rPr lang="zh-CN" altLang="en-US" sz="1800" dirty="0" smtClean="0"/>
              <a:t>微操作，每个微操作执行最简单的计算任务，例如从存储器中读数据，计算，向存储器中写数据</a:t>
            </a:r>
            <a:r>
              <a:rPr lang="en-US" altLang="zh-CN" sz="1800" dirty="0" smtClean="0"/>
              <a:t>)</a:t>
            </a:r>
            <a:r>
              <a:rPr lang="zh-CN" altLang="en-US" sz="1800" dirty="0" smtClean="0"/>
              <a:t>。然后把这些基本操作分派给</a:t>
            </a:r>
            <a:r>
              <a:rPr lang="en-US" altLang="zh-CN" sz="1800" dirty="0" smtClean="0"/>
              <a:t>EU</a:t>
            </a:r>
          </a:p>
          <a:p>
            <a:pPr lvl="2"/>
            <a:r>
              <a:rPr lang="en-US" altLang="zh-CN" sz="1800" dirty="0" smtClean="0"/>
              <a:t>EU</a:t>
            </a:r>
            <a:r>
              <a:rPr lang="zh-CN" altLang="en-US" sz="1800" dirty="0" smtClean="0"/>
              <a:t>接收到</a:t>
            </a:r>
            <a:r>
              <a:rPr lang="en-US" altLang="zh-CN" sz="1800" dirty="0" smtClean="0"/>
              <a:t>ICU</a:t>
            </a:r>
            <a:r>
              <a:rPr lang="zh-CN" altLang="en-US" sz="1800" dirty="0" smtClean="0"/>
              <a:t>发送过来的基本操作之后，会把这些基本操作分派给相应的一组功能单元执行，如加载功能单元，从存储器加载数据；存储功能单元向存储器写数据；它们俩都是通过数据高速缓存</a:t>
            </a:r>
            <a:r>
              <a:rPr lang="en-US" altLang="zh-CN" sz="1800" dirty="0" smtClean="0"/>
              <a:t>(D-cache)</a:t>
            </a:r>
            <a:r>
              <a:rPr lang="zh-CN" altLang="en-US" sz="1800" dirty="0" smtClean="0"/>
              <a:t>来访问存储器的</a:t>
            </a:r>
            <a:endParaRPr lang="en-US" altLang="zh-CN" sz="1800"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理解现代</a:t>
            </a:r>
            <a:r>
              <a:rPr lang="en-US" altLang="zh-CN" sz="2400" dirty="0" smtClean="0"/>
              <a:t>CPU (Cont.)</a:t>
            </a:r>
          </a:p>
          <a:p>
            <a:pPr lvl="1"/>
            <a:r>
              <a:rPr lang="zh-CN" altLang="en-US" sz="2000" dirty="0" smtClean="0"/>
              <a:t>主要有两个部分组成 </a:t>
            </a:r>
            <a:r>
              <a:rPr lang="en-US" altLang="zh-CN" sz="2000" dirty="0" smtClean="0"/>
              <a:t>(Cont.) </a:t>
            </a:r>
            <a:r>
              <a:rPr lang="zh-CN" altLang="en-US" sz="2000" dirty="0" smtClean="0"/>
              <a:t>：</a:t>
            </a:r>
            <a:endParaRPr lang="en-US" altLang="zh-CN" sz="2000" dirty="0" smtClean="0"/>
          </a:p>
          <a:p>
            <a:pPr lvl="2"/>
            <a:r>
              <a:rPr lang="zh-CN" altLang="en-US" sz="1800" dirty="0" smtClean="0"/>
              <a:t>退役单元记录正在进行的处理，并确保它遵守机器级程序的顺序语义。退役单元控制如整数、浮点数和最近的</a:t>
            </a:r>
            <a:r>
              <a:rPr lang="en-US" altLang="zh-CN" sz="1800" dirty="0" smtClean="0"/>
              <a:t>SSE</a:t>
            </a:r>
            <a:r>
              <a:rPr lang="zh-CN" altLang="en-US" sz="1800" dirty="0" smtClean="0"/>
              <a:t>寄存器的更新。指令译码时，关于指令的信息被放置在一个先进先出的队列中。这个信息会一直保持在队列中，直到发生两个结果中的一个：首先，一旦指令的操作完成了，而且所有导致这条指令的分支点也都被确认为预测正确，那么这条指令就可以退役了，所有对程序寄存器的更新都可以被实际执行了。另一方面，如果导致该指令的某个分支点预测错误，这条指令会被清空</a:t>
            </a:r>
            <a:r>
              <a:rPr lang="en-US" altLang="zh-CN" sz="1800" dirty="0" smtClean="0"/>
              <a:t>(flushed)</a:t>
            </a:r>
            <a:r>
              <a:rPr lang="zh-CN" altLang="en-US" sz="1800" dirty="0" smtClean="0"/>
              <a:t>，丢弃所有计算出来的结果。通过这种方法，预测错误就不会改变程序的状态了</a:t>
            </a:r>
            <a:endParaRPr lang="en-US" altLang="zh-CN" sz="1800" dirty="0" smtClean="0"/>
          </a:p>
          <a:p>
            <a:pPr lvl="2"/>
            <a:r>
              <a:rPr lang="zh-CN" altLang="en-US" sz="1800" dirty="0" smtClean="0"/>
              <a:t>分支操作被送到</a:t>
            </a:r>
            <a:r>
              <a:rPr lang="en-US" altLang="zh-CN" sz="1800" dirty="0" smtClean="0"/>
              <a:t>EU</a:t>
            </a:r>
            <a:r>
              <a:rPr lang="zh-CN" altLang="en-US" sz="1800" dirty="0" smtClean="0"/>
              <a:t>，不是确定分支该往哪里去，而是确定分支预测是否正确。如果预测错误，</a:t>
            </a:r>
            <a:r>
              <a:rPr lang="en-US" altLang="zh-CN" sz="1800" dirty="0" smtClean="0"/>
              <a:t>EU</a:t>
            </a:r>
            <a:r>
              <a:rPr lang="zh-CN" altLang="en-US" sz="1800" dirty="0" smtClean="0"/>
              <a:t>会丢弃分支点之后计算出来的结果。它还会发信号给分支单元，说预测是错误的，并指出正确的分支目的，分支单元开始在新的位置取指</a:t>
            </a:r>
            <a:endParaRPr lang="en-US" altLang="zh-CN" sz="1800"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1026" name="Picture 2"/>
          <p:cNvPicPr>
            <a:picLocks noChangeAspect="1" noChangeArrowheads="1"/>
          </p:cNvPicPr>
          <p:nvPr/>
        </p:nvPicPr>
        <p:blipFill>
          <a:blip r:embed="rId3" cstate="print"/>
          <a:srcRect/>
          <a:stretch>
            <a:fillRect/>
          </a:stretch>
        </p:blipFill>
        <p:spPr bwMode="auto">
          <a:xfrm>
            <a:off x="685800" y="1752600"/>
            <a:ext cx="5524500" cy="149542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685800" y="3429000"/>
            <a:ext cx="7972425" cy="3133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Combine4</a:t>
            </a:r>
            <a:r>
              <a:rPr lang="zh-CN" altLang="en-US" sz="2400" dirty="0" smtClean="0"/>
              <a:t>的机器级表示</a:t>
            </a:r>
            <a:endParaRPr lang="en-US" altLang="zh-CN" sz="2400" dirty="0" smtClean="0"/>
          </a:p>
          <a:p>
            <a:pPr lvl="1"/>
            <a:endParaRPr lang="en-US" altLang="zh-CN" sz="1800" dirty="0" smtClean="0"/>
          </a:p>
        </p:txBody>
      </p:sp>
      <p:pic>
        <p:nvPicPr>
          <p:cNvPr id="2050" name="Picture 2"/>
          <p:cNvPicPr>
            <a:picLocks noChangeAspect="1" noChangeArrowheads="1"/>
          </p:cNvPicPr>
          <p:nvPr/>
        </p:nvPicPr>
        <p:blipFill>
          <a:blip r:embed="rId3" cstate="print"/>
          <a:srcRect/>
          <a:stretch>
            <a:fillRect/>
          </a:stretch>
        </p:blipFill>
        <p:spPr bwMode="auto">
          <a:xfrm>
            <a:off x="0" y="1676400"/>
            <a:ext cx="6845828" cy="28194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705600" y="685800"/>
            <a:ext cx="2438400" cy="564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a:t>
            </a:r>
            <a:r>
              <a:rPr lang="zh-CN" altLang="en-US" sz="2400" dirty="0" smtClean="0"/>
              <a:t>化</a:t>
            </a:r>
            <a:r>
              <a:rPr lang="en-US" altLang="zh-CN" sz="2400" dirty="0" smtClean="0"/>
              <a:t>5</a:t>
            </a:r>
            <a:endParaRPr lang="en-US" altLang="zh-CN" sz="2400" dirty="0" smtClean="0"/>
          </a:p>
          <a:p>
            <a:pPr lvl="1"/>
            <a:r>
              <a:rPr lang="zh-CN" altLang="en-US" sz="2000" dirty="0" smtClean="0"/>
              <a:t>循</a:t>
            </a:r>
            <a:r>
              <a:rPr lang="zh-CN" altLang="en-US" sz="2000" dirty="0" smtClean="0"/>
              <a:t>环展开</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4267200" y="457200"/>
            <a:ext cx="4505325" cy="441960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152400" y="4924425"/>
            <a:ext cx="6362700" cy="193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a:t>
            </a:r>
            <a:r>
              <a:rPr lang="zh-CN" altLang="en-US" sz="2400" dirty="0" smtClean="0"/>
              <a:t>化</a:t>
            </a:r>
            <a:r>
              <a:rPr lang="en-US" altLang="zh-CN" sz="2400" dirty="0" smtClean="0"/>
              <a:t>5</a:t>
            </a:r>
            <a:endParaRPr lang="en-US" altLang="zh-CN" sz="2400" dirty="0" smtClean="0"/>
          </a:p>
          <a:p>
            <a:pPr lvl="1"/>
            <a:r>
              <a:rPr lang="zh-CN" altLang="en-US" sz="2000" dirty="0" smtClean="0"/>
              <a:t>循</a:t>
            </a:r>
            <a:r>
              <a:rPr lang="zh-CN" altLang="en-US" sz="2000" dirty="0" smtClean="0"/>
              <a:t>环展开</a:t>
            </a:r>
            <a:endParaRPr lang="en-US" altLang="zh-CN" sz="2000" dirty="0" smtClean="0"/>
          </a:p>
          <a:p>
            <a:pPr lvl="1"/>
            <a:r>
              <a:rPr lang="zh-CN" altLang="en-US" sz="2000" dirty="0" smtClean="0"/>
              <a:t>注</a:t>
            </a:r>
            <a:r>
              <a:rPr lang="zh-CN" altLang="en-US" sz="2000" dirty="0" smtClean="0"/>
              <a:t>意寄存器溢出</a:t>
            </a:r>
            <a:endParaRPr lang="en-US" altLang="zh-CN" sz="2000" dirty="0" smtClean="0"/>
          </a:p>
          <a:p>
            <a:pPr lvl="1"/>
            <a:r>
              <a:rPr lang="en-US" altLang="zh-CN" sz="2000" dirty="0" err="1" smtClean="0"/>
              <a:t>gcc</a:t>
            </a:r>
            <a:r>
              <a:rPr lang="en-US" altLang="zh-CN" sz="2000" dirty="0" smtClean="0"/>
              <a:t>  -</a:t>
            </a:r>
            <a:r>
              <a:rPr lang="en-US" altLang="zh-CN" sz="2000" dirty="0" err="1" smtClean="0"/>
              <a:t>funroll</a:t>
            </a:r>
            <a:r>
              <a:rPr lang="en-US" altLang="zh-CN" sz="2000" dirty="0" smtClean="0"/>
              <a:t>-loops</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3505200" y="1676400"/>
            <a:ext cx="3571875" cy="3486150"/>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914400" y="5410200"/>
            <a:ext cx="5114925"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228600" y="933450"/>
            <a:ext cx="6457950" cy="592455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6858000" y="609600"/>
            <a:ext cx="2047875" cy="615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a:t>
            </a:r>
            <a:r>
              <a:rPr lang="zh-CN" altLang="en-US" sz="2400" dirty="0" smtClean="0"/>
              <a:t>化</a:t>
            </a:r>
            <a:r>
              <a:rPr lang="en-US" altLang="zh-CN" sz="2400" dirty="0" smtClean="0"/>
              <a:t>6</a:t>
            </a:r>
          </a:p>
          <a:p>
            <a:pPr lvl="1"/>
            <a:r>
              <a:rPr lang="zh-CN" altLang="en-US" sz="2000" dirty="0" smtClean="0"/>
              <a:t>并行性</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4114800" y="1219200"/>
            <a:ext cx="3362325" cy="3848100"/>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1066800" y="5343525"/>
            <a:ext cx="5133975" cy="151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进程</a:t>
            </a:r>
            <a:endParaRPr lang="en-US" altLang="zh-CN" sz="2400" dirty="0" smtClean="0"/>
          </a:p>
          <a:p>
            <a:pPr lvl="1"/>
            <a:r>
              <a:rPr lang="zh-CN" altLang="en-US" sz="2000" dirty="0" smtClean="0"/>
              <a:t>通过上下文切换使多个进程并发地在单个</a:t>
            </a:r>
            <a:r>
              <a:rPr lang="en-US" altLang="zh-CN" sz="2000" dirty="0" smtClean="0"/>
              <a:t>CPU</a:t>
            </a:r>
            <a:r>
              <a:rPr lang="zh-CN" altLang="en-US" sz="2000" dirty="0" smtClean="0"/>
              <a:t>上交错执行</a:t>
            </a:r>
            <a:endParaRPr lang="en-US" altLang="zh-CN" sz="2000" dirty="0" smtClean="0"/>
          </a:p>
          <a:p>
            <a:pPr lvl="1"/>
            <a:r>
              <a:rPr lang="zh-CN" altLang="en-US" sz="2000" dirty="0" smtClean="0"/>
              <a:t>操作系统保持跟踪进程运行所需的所有状态信息称为上下文，包括寄存器当前值，主存的内容</a:t>
            </a:r>
          </a:p>
          <a:p>
            <a:pPr marL="342900" lvl="1" indent="-342900">
              <a:buFont typeface="Arial" pitchFamily="34" charset="0"/>
              <a:buChar char="•"/>
            </a:pPr>
            <a:r>
              <a:rPr lang="zh-CN" altLang="en-US" sz="2400" dirty="0" smtClean="0"/>
              <a:t>上下文切换举例</a:t>
            </a:r>
            <a:r>
              <a:rPr lang="en-US" altLang="zh-CN" sz="2400" dirty="0" smtClean="0"/>
              <a:t>(hello)</a:t>
            </a:r>
          </a:p>
          <a:p>
            <a:pPr lvl="1"/>
            <a:r>
              <a:rPr lang="en-US" altLang="zh-CN" sz="2000" dirty="0" smtClean="0"/>
              <a:t>Shell</a:t>
            </a:r>
            <a:r>
              <a:rPr lang="zh-CN" altLang="en-US" sz="2000" dirty="0" smtClean="0"/>
              <a:t>程序等待命令行输入，当输入完毕回车时，</a:t>
            </a:r>
            <a:r>
              <a:rPr lang="en-US" altLang="zh-CN" sz="2000" dirty="0" smtClean="0"/>
              <a:t>Shell</a:t>
            </a:r>
            <a:r>
              <a:rPr lang="zh-CN" altLang="en-US" sz="2000" dirty="0" smtClean="0"/>
              <a:t>进行系统调用来执行请求，系统调用将控制器转移给</a:t>
            </a:r>
            <a:r>
              <a:rPr lang="en-US" altLang="zh-CN" sz="2000" dirty="0" smtClean="0"/>
              <a:t>OS</a:t>
            </a:r>
            <a:r>
              <a:rPr lang="zh-CN" altLang="en-US" sz="2000" dirty="0" smtClean="0"/>
              <a:t>。</a:t>
            </a:r>
            <a:r>
              <a:rPr lang="en-US" altLang="zh-CN" sz="2000" dirty="0" smtClean="0"/>
              <a:t>OS</a:t>
            </a:r>
            <a:r>
              <a:rPr lang="zh-CN" altLang="en-US" sz="2000" dirty="0" smtClean="0"/>
              <a:t>保存</a:t>
            </a:r>
            <a:r>
              <a:rPr lang="en-US" altLang="zh-CN" sz="2000" dirty="0" smtClean="0"/>
              <a:t>Shell</a:t>
            </a:r>
            <a:r>
              <a:rPr lang="zh-CN" altLang="en-US" sz="2000" dirty="0" smtClean="0"/>
              <a:t>程序的上下文，创建</a:t>
            </a:r>
            <a:r>
              <a:rPr lang="en-US" altLang="zh-CN" sz="2000" dirty="0" smtClean="0"/>
              <a:t>hello</a:t>
            </a:r>
            <a:r>
              <a:rPr lang="zh-CN" altLang="en-US" sz="2000" dirty="0" smtClean="0"/>
              <a:t>进程及其上下文，然后将控制权转给</a:t>
            </a:r>
            <a:r>
              <a:rPr lang="en-US" altLang="zh-CN" sz="2000" dirty="0" smtClean="0"/>
              <a:t>hello</a:t>
            </a:r>
            <a:r>
              <a:rPr lang="zh-CN" altLang="en-US" sz="2000" dirty="0" smtClean="0"/>
              <a:t>进程。</a:t>
            </a:r>
            <a:r>
              <a:rPr lang="en-US" altLang="zh-CN" sz="2000" dirty="0" smtClean="0"/>
              <a:t>Hello</a:t>
            </a:r>
            <a:r>
              <a:rPr lang="zh-CN" altLang="en-US" sz="2000" dirty="0" smtClean="0"/>
              <a:t>终止后，</a:t>
            </a:r>
            <a:r>
              <a:rPr lang="en-US" altLang="zh-CN" sz="2000" dirty="0" smtClean="0"/>
              <a:t>OS</a:t>
            </a:r>
            <a:r>
              <a:rPr lang="zh-CN" altLang="en-US" sz="2000" dirty="0" smtClean="0"/>
              <a:t>恢复</a:t>
            </a:r>
            <a:r>
              <a:rPr lang="en-US" altLang="zh-CN" sz="2000" dirty="0" smtClean="0"/>
              <a:t>Shell</a:t>
            </a:r>
            <a:r>
              <a:rPr lang="zh-CN" altLang="en-US" sz="2000" dirty="0" smtClean="0"/>
              <a:t>进程的上下文，并将控制权传回给它。</a:t>
            </a:r>
            <a:r>
              <a:rPr lang="en-US" altLang="zh-CN" sz="2000" dirty="0" smtClean="0"/>
              <a:t>Shell</a:t>
            </a:r>
            <a:r>
              <a:rPr lang="zh-CN" altLang="en-US" sz="2000" dirty="0" smtClean="0"/>
              <a:t>进程继续等待下一个输入</a:t>
            </a:r>
            <a:endParaRPr lang="en-US" altLang="zh-CN" sz="2000" dirty="0" smtClean="0"/>
          </a:p>
        </p:txBody>
      </p:sp>
      <p:pic>
        <p:nvPicPr>
          <p:cNvPr id="10242" name="Picture 2"/>
          <p:cNvPicPr>
            <a:picLocks noChangeAspect="1" noChangeArrowheads="1"/>
          </p:cNvPicPr>
          <p:nvPr/>
        </p:nvPicPr>
        <p:blipFill>
          <a:blip r:embed="rId2" cstate="print"/>
          <a:srcRect/>
          <a:stretch>
            <a:fillRect/>
          </a:stretch>
        </p:blipFill>
        <p:spPr bwMode="auto">
          <a:xfrm>
            <a:off x="2286000" y="4800600"/>
            <a:ext cx="5229225"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a:t>
            </a:r>
            <a:r>
              <a:rPr lang="zh-CN" altLang="en-US" sz="2400" dirty="0" smtClean="0"/>
              <a:t>化</a:t>
            </a:r>
            <a:r>
              <a:rPr lang="en-US" altLang="zh-CN" sz="2400" dirty="0" smtClean="0"/>
              <a:t>6</a:t>
            </a:r>
          </a:p>
          <a:p>
            <a:pPr lvl="1"/>
            <a:r>
              <a:rPr lang="zh-CN" altLang="en-US" sz="2000" dirty="0" smtClean="0"/>
              <a:t>并行性</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0" y="933450"/>
            <a:ext cx="6334125" cy="5924550"/>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6438900" y="1219200"/>
            <a:ext cx="2705100" cy="550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a:t>
            </a:r>
            <a:r>
              <a:rPr lang="zh-CN" altLang="en-US" sz="2400" dirty="0" smtClean="0"/>
              <a:t>化</a:t>
            </a:r>
            <a:r>
              <a:rPr lang="en-US" altLang="zh-CN" sz="2400" dirty="0" smtClean="0"/>
              <a:t>6</a:t>
            </a:r>
          </a:p>
          <a:p>
            <a:pPr lvl="1"/>
            <a:r>
              <a:rPr lang="zh-CN" altLang="en-US" sz="2000" dirty="0" smtClean="0"/>
              <a:t>重</a:t>
            </a:r>
            <a:r>
              <a:rPr lang="zh-CN" altLang="en-US" sz="2000" dirty="0" smtClean="0"/>
              <a:t>新结合变换</a:t>
            </a:r>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3962400" y="1524000"/>
            <a:ext cx="3924300" cy="35052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1143000" y="5162550"/>
            <a:ext cx="53435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a:t>
            </a:r>
            <a:r>
              <a:rPr lang="zh-CN" altLang="en-US" sz="2400" dirty="0" smtClean="0"/>
              <a:t>化</a:t>
            </a:r>
            <a:r>
              <a:rPr lang="en-US" altLang="zh-CN" sz="2400" dirty="0" smtClean="0"/>
              <a:t>6</a:t>
            </a:r>
          </a:p>
          <a:p>
            <a:pPr lvl="1"/>
            <a:r>
              <a:rPr lang="zh-CN" altLang="en-US" sz="2000" dirty="0" smtClean="0"/>
              <a:t>重</a:t>
            </a:r>
            <a:r>
              <a:rPr lang="zh-CN" altLang="en-US" sz="2000" dirty="0" smtClean="0"/>
              <a:t>新结合变换</a:t>
            </a:r>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533400" y="1066800"/>
            <a:ext cx="7448550" cy="558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a:t>
            </a:r>
            <a:r>
              <a:rPr lang="zh-CN" altLang="en-US" sz="2400" dirty="0" smtClean="0"/>
              <a:t>化</a:t>
            </a:r>
            <a:r>
              <a:rPr lang="en-US" altLang="zh-CN" sz="2400" dirty="0" smtClean="0"/>
              <a:t>6</a:t>
            </a:r>
          </a:p>
          <a:p>
            <a:pPr lvl="1"/>
            <a:r>
              <a:rPr lang="zh-CN" altLang="en-US" sz="2000" dirty="0" smtClean="0"/>
              <a:t>条</a:t>
            </a:r>
            <a:r>
              <a:rPr lang="zh-CN" altLang="en-US" sz="2000" dirty="0" smtClean="0"/>
              <a:t>件数据传送 </a:t>
            </a:r>
            <a:r>
              <a:rPr lang="en-US" altLang="zh-CN" sz="2000" dirty="0" smtClean="0"/>
              <a:t>VS </a:t>
            </a:r>
            <a:r>
              <a:rPr lang="zh-CN" altLang="en-US" sz="2000" dirty="0" smtClean="0"/>
              <a:t>条件控制传送</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685800" y="2209800"/>
            <a:ext cx="4781550" cy="20288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685800" y="4495800"/>
            <a:ext cx="4752975" cy="1771650"/>
          </a:xfrm>
          <a:prstGeom prst="rect">
            <a:avLst/>
          </a:prstGeom>
          <a:noFill/>
          <a:ln w="9525">
            <a:noFill/>
            <a:miter lim="800000"/>
            <a:headEnd/>
            <a:tailEnd/>
          </a:ln>
        </p:spPr>
      </p:pic>
      <p:sp>
        <p:nvSpPr>
          <p:cNvPr id="7" name="TextBox 6"/>
          <p:cNvSpPr txBox="1"/>
          <p:nvPr/>
        </p:nvSpPr>
        <p:spPr>
          <a:xfrm>
            <a:off x="5562600" y="2514600"/>
            <a:ext cx="3276600" cy="1200329"/>
          </a:xfrm>
          <a:prstGeom prst="rect">
            <a:avLst/>
          </a:prstGeom>
          <a:noFill/>
        </p:spPr>
        <p:txBody>
          <a:bodyPr wrap="square" rtlCol="0">
            <a:spAutoFit/>
          </a:bodyPr>
          <a:lstStyle/>
          <a:p>
            <a:r>
              <a:rPr lang="zh-CN" altLang="en-US" dirty="0" smtClean="0"/>
              <a:t>条件控制传送</a:t>
            </a:r>
            <a:r>
              <a:rPr lang="en-US" altLang="zh-CN" dirty="0" smtClean="0"/>
              <a:t>(</a:t>
            </a:r>
            <a:r>
              <a:rPr lang="en-US" dirty="0" smtClean="0"/>
              <a:t>conditional </a:t>
            </a:r>
            <a:r>
              <a:rPr lang="en-US" altLang="zh-CN" dirty="0" smtClean="0"/>
              <a:t>control</a:t>
            </a:r>
            <a:r>
              <a:rPr lang="en-US" dirty="0" smtClean="0"/>
              <a:t> transfers</a:t>
            </a:r>
            <a:r>
              <a:rPr lang="en-US" altLang="zh-CN" dirty="0" smtClean="0"/>
              <a:t>)</a:t>
            </a:r>
            <a:r>
              <a:rPr lang="zh-CN" altLang="en-US" dirty="0" smtClean="0"/>
              <a:t>，随机数据，</a:t>
            </a:r>
            <a:r>
              <a:rPr lang="en-US" altLang="zh-CN" dirty="0" smtClean="0"/>
              <a:t>CPE</a:t>
            </a:r>
            <a:r>
              <a:rPr lang="zh-CN" altLang="en-US" dirty="0" smtClean="0"/>
              <a:t>为</a:t>
            </a:r>
            <a:r>
              <a:rPr lang="en-US" altLang="zh-CN" dirty="0" smtClean="0"/>
              <a:t>14.50</a:t>
            </a:r>
            <a:r>
              <a:rPr lang="zh-CN" altLang="en-US" dirty="0" smtClean="0"/>
              <a:t>，可预测数据</a:t>
            </a:r>
            <a:r>
              <a:rPr lang="en-US" altLang="zh-CN" dirty="0" smtClean="0"/>
              <a:t>CPE</a:t>
            </a:r>
            <a:r>
              <a:rPr lang="zh-CN" altLang="en-US" dirty="0" smtClean="0"/>
              <a:t>为</a:t>
            </a:r>
            <a:r>
              <a:rPr lang="en-US" altLang="zh-CN" dirty="0" smtClean="0"/>
              <a:t>3.00 ~ 4.00</a:t>
            </a:r>
            <a:endParaRPr lang="en-US" dirty="0"/>
          </a:p>
        </p:txBody>
      </p:sp>
      <p:sp>
        <p:nvSpPr>
          <p:cNvPr id="8" name="TextBox 7"/>
          <p:cNvSpPr txBox="1"/>
          <p:nvPr/>
        </p:nvSpPr>
        <p:spPr>
          <a:xfrm>
            <a:off x="5562600" y="4876800"/>
            <a:ext cx="3276600" cy="923330"/>
          </a:xfrm>
          <a:prstGeom prst="rect">
            <a:avLst/>
          </a:prstGeom>
          <a:noFill/>
        </p:spPr>
        <p:txBody>
          <a:bodyPr wrap="square" rtlCol="0">
            <a:spAutoFit/>
          </a:bodyPr>
          <a:lstStyle/>
          <a:p>
            <a:r>
              <a:rPr lang="zh-CN" altLang="en-US" dirty="0" smtClean="0"/>
              <a:t>条件数据传送</a:t>
            </a:r>
            <a:r>
              <a:rPr lang="en-US" altLang="zh-CN" dirty="0" smtClean="0"/>
              <a:t>(</a:t>
            </a:r>
            <a:r>
              <a:rPr lang="en-US" dirty="0" smtClean="0"/>
              <a:t>conditional data transfers</a:t>
            </a:r>
            <a:r>
              <a:rPr lang="en-US" altLang="zh-CN" dirty="0" smtClean="0"/>
              <a:t>)</a:t>
            </a:r>
            <a:r>
              <a:rPr lang="zh-CN" altLang="en-US" dirty="0" smtClean="0"/>
              <a:t>，随机数据和可预测数据</a:t>
            </a:r>
            <a:r>
              <a:rPr lang="en-US" altLang="zh-CN" dirty="0" smtClean="0"/>
              <a:t>CPE</a:t>
            </a:r>
            <a:r>
              <a:rPr lang="zh-CN" altLang="en-US" dirty="0" smtClean="0"/>
              <a:t>均</a:t>
            </a:r>
            <a:r>
              <a:rPr lang="zh-CN" altLang="en-US" dirty="0" smtClean="0"/>
              <a:t>为</a:t>
            </a:r>
            <a:r>
              <a:rPr lang="en-US" altLang="zh-CN" dirty="0" smtClean="0"/>
              <a:t>5.0</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存储器读</a:t>
            </a:r>
            <a:r>
              <a:rPr lang="en-US" altLang="zh-CN" sz="2400" dirty="0" smtClean="0"/>
              <a:t>/</a:t>
            </a:r>
            <a:r>
              <a:rPr lang="zh-CN" altLang="en-US" sz="2400" dirty="0" smtClean="0"/>
              <a:t>写相关</a:t>
            </a:r>
            <a:endParaRPr lang="en-US" altLang="zh-CN" sz="2400" dirty="0" smtClean="0"/>
          </a:p>
          <a:p>
            <a:pPr lvl="1"/>
            <a:endParaRPr lang="en-US" altLang="zh-CN" sz="2000" dirty="0" smtClean="0"/>
          </a:p>
        </p:txBody>
      </p:sp>
      <p:pic>
        <p:nvPicPr>
          <p:cNvPr id="11267" name="Picture 3"/>
          <p:cNvPicPr>
            <a:picLocks noChangeAspect="1" noChangeArrowheads="1"/>
          </p:cNvPicPr>
          <p:nvPr/>
        </p:nvPicPr>
        <p:blipFill>
          <a:blip r:embed="rId3" cstate="print"/>
          <a:srcRect/>
          <a:stretch>
            <a:fillRect/>
          </a:stretch>
        </p:blipFill>
        <p:spPr bwMode="auto">
          <a:xfrm>
            <a:off x="1143000" y="2057400"/>
            <a:ext cx="6419850" cy="2838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a:t>
            </a:r>
            <a:r>
              <a:rPr lang="zh-CN" altLang="en-US" sz="2400" dirty="0" smtClean="0"/>
              <a:t>能优化技术小结</a:t>
            </a:r>
            <a:endParaRPr lang="en-US" altLang="zh-CN" sz="2400" dirty="0" smtClean="0"/>
          </a:p>
          <a:p>
            <a:pPr lvl="1"/>
            <a:r>
              <a:rPr lang="zh-CN" altLang="en-US" sz="2000" dirty="0" smtClean="0"/>
              <a:t>高</a:t>
            </a:r>
            <a:r>
              <a:rPr lang="zh-CN" altLang="en-US" sz="2000" dirty="0" smtClean="0"/>
              <a:t>级设计：为遇到的问题选择适当的算法和数据结构。要特别警觉，避免使用那些会渐进地产生糟糕性能的算法或编码技术</a:t>
            </a:r>
            <a:endParaRPr lang="en-US" altLang="zh-CN" sz="2000" dirty="0" smtClean="0"/>
          </a:p>
          <a:p>
            <a:pPr lvl="1"/>
            <a:r>
              <a:rPr lang="zh-CN" altLang="en-US" sz="2000" dirty="0" smtClean="0"/>
              <a:t>基</a:t>
            </a:r>
            <a:r>
              <a:rPr lang="zh-CN" altLang="en-US" sz="2000" dirty="0" smtClean="0"/>
              <a:t>本编码原则：避免限制优化的因素</a:t>
            </a:r>
            <a:endParaRPr lang="en-US" altLang="zh-CN" sz="2000" dirty="0" smtClean="0"/>
          </a:p>
          <a:p>
            <a:pPr lvl="2"/>
            <a:r>
              <a:rPr lang="zh-CN" altLang="en-US" sz="1800" dirty="0" smtClean="0"/>
              <a:t>消</a:t>
            </a:r>
            <a:r>
              <a:rPr lang="zh-CN" altLang="en-US" sz="1800" dirty="0" smtClean="0"/>
              <a:t>除连续的函数调用。在可能时，将计算移到循环外。考虑有选择地妥协程序的模块性以获得更大的效率</a:t>
            </a:r>
            <a:endParaRPr lang="en-US" altLang="zh-CN" sz="1800" dirty="0" smtClean="0"/>
          </a:p>
          <a:p>
            <a:pPr lvl="2"/>
            <a:r>
              <a:rPr lang="zh-CN" altLang="en-US" sz="1800" dirty="0" smtClean="0"/>
              <a:t>消</a:t>
            </a:r>
            <a:r>
              <a:rPr lang="zh-CN" altLang="en-US" sz="1800" dirty="0" smtClean="0"/>
              <a:t>除不必要的存储器引用。引入临时变量来保存中间结果。只有在最后的值计算出来时，才将结果存放到数组或全局变量中</a:t>
            </a:r>
            <a:endParaRPr lang="en-US" altLang="zh-CN" sz="1800" dirty="0" smtClean="0"/>
          </a:p>
          <a:p>
            <a:pPr lvl="1"/>
            <a:r>
              <a:rPr lang="zh-CN" altLang="en-US" sz="2000" dirty="0" smtClean="0"/>
              <a:t>低级优化</a:t>
            </a:r>
            <a:endParaRPr lang="en-US" altLang="zh-CN" sz="2000" dirty="0" smtClean="0"/>
          </a:p>
          <a:p>
            <a:pPr lvl="2"/>
            <a:r>
              <a:rPr lang="zh-CN" altLang="en-US" sz="1800" dirty="0" smtClean="0"/>
              <a:t>展</a:t>
            </a:r>
            <a:r>
              <a:rPr lang="zh-CN" altLang="en-US" sz="1800" dirty="0" smtClean="0"/>
              <a:t>开循环，但要注意寄存器溢出</a:t>
            </a:r>
            <a:endParaRPr lang="en-US" altLang="zh-CN" sz="1800" dirty="0" smtClean="0"/>
          </a:p>
          <a:p>
            <a:pPr lvl="2"/>
            <a:r>
              <a:rPr lang="zh-CN" altLang="en-US" sz="1800" dirty="0" smtClean="0"/>
              <a:t>通</a:t>
            </a:r>
            <a:r>
              <a:rPr lang="zh-CN" altLang="en-US" sz="1800" dirty="0" smtClean="0"/>
              <a:t>过使用例如过个累积变量和重新结合等技术，找到方法提高指令级并行</a:t>
            </a:r>
            <a:endParaRPr lang="en-US" altLang="zh-CN" sz="1800" dirty="0" smtClean="0"/>
          </a:p>
          <a:p>
            <a:pPr lvl="2"/>
            <a:r>
              <a:rPr lang="zh-CN" altLang="en-US" sz="1800" dirty="0" smtClean="0"/>
              <a:t>用功能的风格</a:t>
            </a:r>
            <a:r>
              <a:rPr lang="en-US" altLang="zh-CN" sz="1800" dirty="0" smtClean="0"/>
              <a:t>(</a:t>
            </a:r>
            <a:r>
              <a:rPr lang="en-US" sz="1800" dirty="0" smtClean="0"/>
              <a:t>in a functional style</a:t>
            </a:r>
            <a:r>
              <a:rPr lang="en-US" altLang="zh-CN" sz="1800" dirty="0" smtClean="0"/>
              <a:t>)</a:t>
            </a:r>
            <a:r>
              <a:rPr lang="zh-CN" altLang="en-US" sz="1800" dirty="0" smtClean="0"/>
              <a:t>重写条件操作，使得编译器采用条件数据传送</a:t>
            </a:r>
            <a:endParaRPr lang="en-US" altLang="zh-CN" sz="1800"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性</a:t>
            </a:r>
            <a:r>
              <a:rPr lang="zh-CN" altLang="en-US" sz="2400" dirty="0" smtClean="0"/>
              <a:t>能剖析</a:t>
            </a:r>
            <a:endParaRPr lang="en-US" altLang="zh-CN" sz="2400" dirty="0" smtClean="0"/>
          </a:p>
          <a:p>
            <a:pPr lvl="1"/>
            <a:r>
              <a:rPr lang="en-US" altLang="zh-CN" sz="2000" dirty="0" smtClean="0"/>
              <a:t>Linux GPROF</a:t>
            </a:r>
          </a:p>
          <a:p>
            <a:pPr lvl="1"/>
            <a:r>
              <a:rPr lang="en-US" altLang="zh-CN" sz="1800" dirty="0" err="1" smtClean="0"/>
              <a:t>gcc</a:t>
            </a:r>
            <a:r>
              <a:rPr lang="en-US" altLang="zh-CN" sz="1800" dirty="0" smtClean="0"/>
              <a:t> -O1 -pg </a:t>
            </a:r>
            <a:r>
              <a:rPr lang="en-US" altLang="zh-CN" sz="1800" dirty="0" err="1" smtClean="0"/>
              <a:t>prog.c</a:t>
            </a:r>
            <a:r>
              <a:rPr lang="en-US" altLang="zh-CN" sz="1800" dirty="0" smtClean="0"/>
              <a:t> -o </a:t>
            </a:r>
            <a:r>
              <a:rPr lang="en-US" altLang="zh-CN" sz="1800" dirty="0" err="1" smtClean="0"/>
              <a:t>prog</a:t>
            </a:r>
            <a:endParaRPr lang="en-US" altLang="zh-CN" sz="1800" dirty="0" smtClean="0"/>
          </a:p>
          <a:p>
            <a:pPr lvl="1"/>
            <a:r>
              <a:rPr lang="en-US" altLang="zh-CN" sz="1800" dirty="0" smtClean="0"/>
              <a:t>./</a:t>
            </a:r>
            <a:r>
              <a:rPr lang="en-US" altLang="zh-CN" sz="1800" dirty="0" err="1" smtClean="0"/>
              <a:t>prog</a:t>
            </a:r>
            <a:r>
              <a:rPr lang="en-US" altLang="zh-CN" sz="1800" dirty="0" smtClean="0"/>
              <a:t> file.txt   =&gt; </a:t>
            </a:r>
            <a:r>
              <a:rPr lang="zh-CN" altLang="en-US" sz="1800" dirty="0" smtClean="0"/>
              <a:t>生成 </a:t>
            </a:r>
            <a:r>
              <a:rPr lang="en-US" altLang="zh-CN" sz="1800" dirty="0" err="1" smtClean="0"/>
              <a:t>gmon.out</a:t>
            </a:r>
            <a:endParaRPr lang="en-US" altLang="zh-CN" sz="1800" dirty="0" smtClean="0"/>
          </a:p>
          <a:p>
            <a:pPr lvl="1"/>
            <a:r>
              <a:rPr lang="en-US" altLang="zh-CN" sz="1800" dirty="0" err="1" smtClean="0"/>
              <a:t>gprof</a:t>
            </a:r>
            <a:r>
              <a:rPr lang="en-US" altLang="zh-CN" sz="1800" dirty="0" smtClean="0"/>
              <a:t> </a:t>
            </a:r>
            <a:r>
              <a:rPr lang="en-US" altLang="zh-CN" sz="1800" dirty="0" err="1" smtClean="0"/>
              <a:t>prog</a:t>
            </a:r>
            <a:endParaRPr lang="en-US" altLang="zh-CN" sz="1800" dirty="0" smtClean="0"/>
          </a:p>
          <a:p>
            <a:pPr lvl="1"/>
            <a:r>
              <a:rPr lang="en-US" altLang="zh-CN" sz="1800" dirty="0" err="1" smtClean="0"/>
              <a:t>Vtune</a:t>
            </a:r>
            <a:r>
              <a:rPr lang="en-US" altLang="zh-CN" sz="1800" dirty="0" smtClean="0"/>
              <a:t>/</a:t>
            </a:r>
            <a:r>
              <a:rPr lang="en-US" altLang="zh-CN" sz="1800" dirty="0" err="1" smtClean="0"/>
              <a:t>valgrind</a:t>
            </a:r>
            <a:endParaRPr lang="en-US" altLang="zh-CN" sz="18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存储</a:t>
            </a:r>
            <a:r>
              <a:rPr lang="zh-CN" altLang="en-US" sz="3200" dirty="0" smtClean="0"/>
              <a:t>器层次结构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endParaRPr lang="en-US" altLang="zh-CN" sz="2400" dirty="0" smtClean="0"/>
          </a:p>
          <a:p>
            <a:pPr lvl="1"/>
            <a:endParaRPr lang="en-US" altLang="zh-CN" sz="18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虚拟存储器</a:t>
            </a:r>
            <a:endParaRPr lang="en-US" altLang="zh-CN" sz="2400" dirty="0" smtClean="0"/>
          </a:p>
          <a:p>
            <a:pPr lvl="1"/>
            <a:r>
              <a:rPr lang="zh-CN" altLang="en-US" sz="2000" dirty="0" smtClean="0"/>
              <a:t>虚拟存储器的运行需要硬件和操作系统软件之间精密复杂的交互，包括对</a:t>
            </a:r>
            <a:r>
              <a:rPr lang="en-US" altLang="zh-CN" sz="2000" dirty="0" smtClean="0"/>
              <a:t>CPU</a:t>
            </a:r>
            <a:r>
              <a:rPr lang="zh-CN" altLang="en-US" sz="2000" dirty="0" smtClean="0"/>
              <a:t>生成的每个地址的硬件翻译。</a:t>
            </a:r>
            <a:r>
              <a:rPr lang="zh-CN" altLang="en-US" sz="2000" dirty="0" smtClean="0">
                <a:solidFill>
                  <a:srgbClr val="FF0000"/>
                </a:solidFill>
              </a:rPr>
              <a:t>其基本的思想是把一个进程虚拟存储器的内容存储在磁盘上，然后用主存作为磁盘的高速缓存</a:t>
            </a:r>
            <a:endParaRPr lang="en-US" altLang="zh-CN" sz="2000" dirty="0" smtClean="0">
              <a:solidFill>
                <a:srgbClr val="FF0000"/>
              </a:solidFill>
            </a:endParaRPr>
          </a:p>
        </p:txBody>
      </p:sp>
      <p:pic>
        <p:nvPicPr>
          <p:cNvPr id="9218" name="Picture 2"/>
          <p:cNvPicPr>
            <a:picLocks noChangeAspect="1" noChangeArrowheads="1"/>
          </p:cNvPicPr>
          <p:nvPr/>
        </p:nvPicPr>
        <p:blipFill>
          <a:blip r:embed="rId2" cstate="print"/>
          <a:srcRect/>
          <a:stretch>
            <a:fillRect/>
          </a:stretch>
        </p:blipFill>
        <p:spPr bwMode="auto">
          <a:xfrm>
            <a:off x="2057400" y="2657475"/>
            <a:ext cx="5495925" cy="420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Concurrency/Parallelism</a:t>
            </a:r>
          </a:p>
          <a:p>
            <a:pPr lvl="1"/>
            <a:r>
              <a:rPr lang="en-US" altLang="zh-CN" sz="2000" dirty="0" err="1" smtClean="0"/>
              <a:t>Hyperthreading</a:t>
            </a:r>
            <a:r>
              <a:rPr lang="en-US" altLang="zh-CN" sz="2000" dirty="0" smtClean="0"/>
              <a:t> (Simultaneous Multi-threading)</a:t>
            </a:r>
            <a:r>
              <a:rPr lang="zh-CN" altLang="en-US" sz="2000" dirty="0" smtClean="0"/>
              <a:t>，是允许一个</a:t>
            </a:r>
            <a:r>
              <a:rPr lang="en-US" altLang="zh-CN" sz="2000" dirty="0" smtClean="0"/>
              <a:t>CPU</a:t>
            </a:r>
            <a:r>
              <a:rPr lang="zh-CN" altLang="en-US" sz="2000" dirty="0" smtClean="0"/>
              <a:t>执行多个控制流的技术。它涉及</a:t>
            </a:r>
            <a:r>
              <a:rPr lang="en-US" altLang="zh-CN" sz="2000" dirty="0" smtClean="0"/>
              <a:t>CPU</a:t>
            </a:r>
            <a:r>
              <a:rPr lang="zh-CN" altLang="en-US" sz="2000" dirty="0" smtClean="0"/>
              <a:t>某些硬件有多个备份，比如程序计数器和寄存器；而其它硬件部分只有一份，比如浮点算术运算单元。常规的处理器需要大约</a:t>
            </a:r>
            <a:r>
              <a:rPr lang="en-US" altLang="zh-CN" sz="2000" dirty="0" smtClean="0"/>
              <a:t>20 000</a:t>
            </a:r>
            <a:r>
              <a:rPr lang="zh-CN" altLang="en-US" sz="2000" dirty="0" smtClean="0"/>
              <a:t>个时钟周期做不同的线程间切换，而超线程的处理器可以在单个周期的基础上决定要执行哪一个线程。下图是</a:t>
            </a:r>
            <a:r>
              <a:rPr lang="en-US" altLang="zh-CN" sz="2000" dirty="0" smtClean="0"/>
              <a:t>Intel Core i7</a:t>
            </a:r>
            <a:r>
              <a:rPr lang="zh-CN" altLang="en-US" sz="2000" dirty="0" smtClean="0"/>
              <a:t>系统结构</a:t>
            </a:r>
            <a:endParaRPr lang="en-US" altLang="zh-CN" sz="2000" dirty="0" smtClean="0">
              <a:solidFill>
                <a:srgbClr val="FF0000"/>
              </a:solidFill>
            </a:endParaRPr>
          </a:p>
        </p:txBody>
      </p:sp>
      <p:pic>
        <p:nvPicPr>
          <p:cNvPr id="11266" name="Picture 2"/>
          <p:cNvPicPr>
            <a:picLocks noChangeAspect="1" noChangeArrowheads="1"/>
          </p:cNvPicPr>
          <p:nvPr/>
        </p:nvPicPr>
        <p:blipFill>
          <a:blip r:embed="rId2" cstate="print"/>
          <a:srcRect/>
          <a:stretch>
            <a:fillRect/>
          </a:stretch>
        </p:blipFill>
        <p:spPr bwMode="auto">
          <a:xfrm>
            <a:off x="1981200" y="3452589"/>
            <a:ext cx="3781425" cy="34054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Words(</a:t>
            </a:r>
            <a:r>
              <a:rPr lang="zh-CN" altLang="en-US" sz="2400" dirty="0" smtClean="0"/>
              <a:t>字</a:t>
            </a:r>
            <a:r>
              <a:rPr lang="en-US" altLang="zh-CN" sz="2400" dirty="0" smtClean="0"/>
              <a:t>)</a:t>
            </a:r>
          </a:p>
          <a:p>
            <a:pPr lvl="1"/>
            <a:r>
              <a:rPr lang="zh-CN" altLang="en-US" sz="2000" dirty="0" smtClean="0"/>
              <a:t>每台计算机有一个字长</a:t>
            </a:r>
            <a:r>
              <a:rPr lang="en-US" altLang="zh-CN" sz="2000" dirty="0" smtClean="0"/>
              <a:t>(word size)</a:t>
            </a:r>
            <a:r>
              <a:rPr lang="zh-CN" altLang="en-US" sz="2000" dirty="0" smtClean="0"/>
              <a:t>，指明整数和指针数据的标称大小</a:t>
            </a:r>
            <a:r>
              <a:rPr lang="en-US" altLang="zh-CN" sz="2000" dirty="0" smtClean="0"/>
              <a:t>(nominal size)</a:t>
            </a:r>
            <a:r>
              <a:rPr lang="zh-CN" altLang="en-US" sz="2000" dirty="0" smtClean="0"/>
              <a:t>，这个系统参数也决定了虚拟地址空间的最大大小</a:t>
            </a:r>
            <a:endParaRPr lang="en-US" altLang="zh-CN" sz="2000" dirty="0" smtClean="0"/>
          </a:p>
          <a:p>
            <a:pPr marL="342900" lvl="1" indent="-342900">
              <a:buFont typeface="Arial" pitchFamily="34" charset="0"/>
              <a:buChar char="•"/>
            </a:pPr>
            <a:r>
              <a:rPr lang="zh-CN" altLang="en-US" sz="2400" dirty="0" smtClean="0"/>
              <a:t>字节顺序</a:t>
            </a:r>
            <a:endParaRPr lang="en-US" altLang="zh-CN" sz="2400" dirty="0" smtClean="0"/>
          </a:p>
          <a:p>
            <a:pPr lvl="1"/>
            <a:r>
              <a:rPr lang="en-US" altLang="zh-CN" sz="2000" dirty="0" smtClean="0"/>
              <a:t>little </a:t>
            </a:r>
            <a:r>
              <a:rPr lang="en-US" altLang="zh-CN" sz="2000" dirty="0" err="1" smtClean="0"/>
              <a:t>endian</a:t>
            </a:r>
            <a:r>
              <a:rPr lang="zh-CN" altLang="en-US" sz="2000" dirty="0" smtClean="0"/>
              <a:t>：低地址存储低有效字节，</a:t>
            </a:r>
            <a:r>
              <a:rPr lang="en-US" altLang="zh-CN" sz="2000" dirty="0" smtClean="0"/>
              <a:t>Intel</a:t>
            </a:r>
          </a:p>
          <a:p>
            <a:pPr lvl="1"/>
            <a:r>
              <a:rPr lang="en-US" altLang="zh-CN" sz="2000" dirty="0" smtClean="0"/>
              <a:t>big </a:t>
            </a:r>
            <a:r>
              <a:rPr lang="en-US" altLang="zh-CN" sz="2000" dirty="0" err="1" smtClean="0"/>
              <a:t>endian</a:t>
            </a:r>
            <a:r>
              <a:rPr lang="zh-CN" altLang="en-US" sz="2000" dirty="0" smtClean="0"/>
              <a:t>：低地址储存高有效字节，</a:t>
            </a:r>
            <a:r>
              <a:rPr lang="en-US" altLang="zh-CN" sz="2000" dirty="0" smtClean="0"/>
              <a:t>IBM,</a:t>
            </a:r>
            <a:r>
              <a:rPr lang="zh-CN" altLang="en-US" sz="2000" dirty="0" smtClean="0"/>
              <a:t> </a:t>
            </a:r>
            <a:r>
              <a:rPr lang="en-US" altLang="zh-CN" sz="2000" dirty="0" smtClean="0"/>
              <a:t>Sun</a:t>
            </a:r>
          </a:p>
          <a:p>
            <a:pPr lvl="1">
              <a:buFont typeface="Wingdings" pitchFamily="2" charset="2"/>
              <a:buChar char="Ø"/>
            </a:pPr>
            <a:r>
              <a:rPr lang="zh-CN" altLang="en-US" sz="2000" dirty="0" smtClean="0"/>
              <a:t>网络传输</a:t>
            </a:r>
            <a:r>
              <a:rPr lang="en-US" altLang="zh-CN" sz="2000" dirty="0" smtClean="0"/>
              <a:t>, C</a:t>
            </a:r>
            <a:r>
              <a:rPr lang="zh-CN" altLang="en-US" sz="2000" dirty="0" smtClean="0"/>
              <a:t>语言强制类型转换等需要注意</a:t>
            </a:r>
            <a:endParaRPr lang="en-US" altLang="zh-CN" sz="2000" dirty="0" smtClean="0"/>
          </a:p>
          <a:p>
            <a:pPr lvl="1">
              <a:buFont typeface="Wingdings" pitchFamily="2" charset="2"/>
              <a:buChar char="Ø"/>
            </a:pPr>
            <a:r>
              <a:rPr lang="en-US" altLang="zh-CN" sz="2000" dirty="0" smtClean="0"/>
              <a:t>0x01234567</a:t>
            </a:r>
            <a:r>
              <a:rPr lang="zh-CN" altLang="en-US" sz="2000" dirty="0" smtClean="0"/>
              <a:t>最高有效字节为</a:t>
            </a:r>
            <a:r>
              <a:rPr lang="en-US" altLang="zh-CN" sz="2000" dirty="0" smtClean="0"/>
              <a:t>0x01</a:t>
            </a:r>
            <a:r>
              <a:rPr lang="zh-CN" altLang="en-US" sz="2000" dirty="0" smtClean="0"/>
              <a:t>，最低有效字节为</a:t>
            </a:r>
            <a:r>
              <a:rPr lang="en-US" altLang="zh-CN" sz="2000" dirty="0" smtClean="0"/>
              <a:t>0x67</a:t>
            </a:r>
            <a:endParaRPr lang="en-US" altLang="zh-CN" sz="2000" dirty="0" smtClean="0">
              <a:solidFill>
                <a:srgbClr val="FF0000"/>
              </a:solidFill>
            </a:endParaRPr>
          </a:p>
        </p:txBody>
      </p:sp>
      <p:pic>
        <p:nvPicPr>
          <p:cNvPr id="12290" name="Picture 2"/>
          <p:cNvPicPr>
            <a:picLocks noChangeAspect="1" noChangeArrowheads="1"/>
          </p:cNvPicPr>
          <p:nvPr/>
        </p:nvPicPr>
        <p:blipFill>
          <a:blip r:embed="rId2" cstate="print"/>
          <a:srcRect/>
          <a:stretch>
            <a:fillRect/>
          </a:stretch>
        </p:blipFill>
        <p:spPr bwMode="auto">
          <a:xfrm>
            <a:off x="1371600" y="4419600"/>
            <a:ext cx="5000625" cy="174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有符号编码</a:t>
            </a:r>
            <a:endParaRPr lang="en-US" altLang="zh-CN" sz="2400" dirty="0" smtClean="0"/>
          </a:p>
          <a:p>
            <a:pPr lvl="1"/>
            <a:r>
              <a:rPr lang="en-US" altLang="zh-CN" sz="2000" dirty="0" smtClean="0"/>
              <a:t>C</a:t>
            </a:r>
            <a:r>
              <a:rPr lang="zh-CN" altLang="en-US" sz="2000" dirty="0" smtClean="0"/>
              <a:t>语言标准并没有要求用补码形式来表示有符号整数，但是几乎所有的机器都是这么做的。在编写代码的时候，为了得到最大的可移植性，不要假设用补码来表示有符号数</a:t>
            </a:r>
            <a:endParaRPr lang="en-US" altLang="zh-CN" sz="2000" dirty="0" smtClean="0"/>
          </a:p>
          <a:p>
            <a:pPr lvl="1"/>
            <a:r>
              <a:rPr lang="en-US" altLang="zh-CN" sz="2000" dirty="0" smtClean="0"/>
              <a:t>C99</a:t>
            </a:r>
            <a:r>
              <a:rPr lang="zh-CN" altLang="en-US" sz="2000" dirty="0" smtClean="0"/>
              <a:t>定义了</a:t>
            </a:r>
            <a:r>
              <a:rPr lang="en-US" altLang="zh-CN" sz="2000" dirty="0" err="1" smtClean="0"/>
              <a:t>int</a:t>
            </a:r>
            <a:r>
              <a:rPr lang="en-US" altLang="zh-CN" sz="2000" i="1" dirty="0" err="1" smtClean="0"/>
              <a:t>N</a:t>
            </a:r>
            <a:r>
              <a:rPr lang="en-US" altLang="zh-CN" sz="2000" dirty="0" err="1" smtClean="0"/>
              <a:t>_t</a:t>
            </a:r>
            <a:r>
              <a:rPr lang="zh-CN" altLang="en-US" sz="2000" dirty="0" smtClean="0"/>
              <a:t>和</a:t>
            </a:r>
            <a:r>
              <a:rPr lang="en-US" altLang="zh-CN" sz="2000" dirty="0" err="1" smtClean="0"/>
              <a:t>uint</a:t>
            </a:r>
            <a:r>
              <a:rPr lang="en-US" altLang="zh-CN" sz="2000" i="1" dirty="0" err="1" smtClean="0"/>
              <a:t>N</a:t>
            </a:r>
            <a:r>
              <a:rPr lang="en-US" altLang="zh-CN" sz="2000" dirty="0" err="1" smtClean="0"/>
              <a:t>_t</a:t>
            </a:r>
            <a:r>
              <a:rPr lang="zh-CN" altLang="en-US" sz="2000" dirty="0" smtClean="0"/>
              <a:t>来表示特定位的整数</a:t>
            </a:r>
            <a:endParaRPr lang="en-US" altLang="zh-CN" sz="2000" dirty="0" smtClean="0"/>
          </a:p>
          <a:p>
            <a:pPr marL="342900" lvl="1" indent="-342900">
              <a:buFont typeface="Arial" pitchFamily="34" charset="0"/>
              <a:buChar char="•"/>
            </a:pPr>
            <a:r>
              <a:rPr lang="en-US" altLang="zh-CN" sz="2400" dirty="0" smtClean="0"/>
              <a:t>C</a:t>
            </a:r>
            <a:r>
              <a:rPr lang="zh-CN" altLang="en-US" sz="2400" dirty="0" smtClean="0"/>
              <a:t>语言中的有符号和无符号</a:t>
            </a:r>
            <a:endParaRPr lang="en-US" altLang="zh-CN" sz="2400" dirty="0" smtClean="0"/>
          </a:p>
          <a:p>
            <a:pPr lvl="1"/>
            <a:r>
              <a:rPr lang="zh-CN" altLang="en-US" sz="2000" dirty="0" smtClean="0"/>
              <a:t>默认情况下的整数都是有符号的：</a:t>
            </a:r>
            <a:r>
              <a:rPr lang="en-US" altLang="zh-CN" sz="2000" dirty="0" smtClean="0"/>
              <a:t>12345</a:t>
            </a:r>
            <a:r>
              <a:rPr lang="zh-CN" altLang="en-US" sz="2000" dirty="0" smtClean="0"/>
              <a:t>或</a:t>
            </a:r>
            <a:r>
              <a:rPr lang="en-US" altLang="zh-CN" sz="2000" dirty="0" smtClean="0"/>
              <a:t>0x1A2B</a:t>
            </a:r>
            <a:r>
              <a:rPr lang="zh-CN" altLang="en-US" sz="2000" dirty="0" smtClean="0"/>
              <a:t>；要创建无符号整数，必须加</a:t>
            </a:r>
            <a:r>
              <a:rPr lang="en-US" altLang="zh-CN" sz="2000" dirty="0" smtClean="0"/>
              <a:t>U</a:t>
            </a:r>
            <a:r>
              <a:rPr lang="zh-CN" altLang="en-US" sz="2000" dirty="0" smtClean="0"/>
              <a:t>或</a:t>
            </a:r>
            <a:r>
              <a:rPr lang="en-US" altLang="zh-CN" sz="2000" dirty="0" smtClean="0"/>
              <a:t>u</a:t>
            </a:r>
            <a:r>
              <a:rPr lang="zh-CN" altLang="en-US" sz="2000" dirty="0" smtClean="0"/>
              <a:t>作为后缀：</a:t>
            </a:r>
            <a:r>
              <a:rPr lang="en-US" altLang="zh-CN" sz="2000" dirty="0" smtClean="0"/>
              <a:t>12345U</a:t>
            </a:r>
            <a:r>
              <a:rPr lang="zh-CN" altLang="en-US" sz="2000" dirty="0" smtClean="0"/>
              <a:t>或</a:t>
            </a:r>
            <a:r>
              <a:rPr lang="en-US" altLang="zh-CN" sz="2000" dirty="0" smtClean="0"/>
              <a:t>0x1A2Bu</a:t>
            </a:r>
          </a:p>
          <a:p>
            <a:pPr lvl="1"/>
            <a:r>
              <a:rPr lang="zh-CN" altLang="en-US" sz="2000" dirty="0" smtClean="0"/>
              <a:t>数值运算时的</a:t>
            </a:r>
            <a:r>
              <a:rPr lang="en-US" altLang="zh-CN" sz="2000" dirty="0" smtClean="0"/>
              <a:t>Promotion</a:t>
            </a:r>
          </a:p>
        </p:txBody>
      </p:sp>
      <p:pic>
        <p:nvPicPr>
          <p:cNvPr id="13314" name="Picture 2"/>
          <p:cNvPicPr>
            <a:picLocks noChangeAspect="1" noChangeArrowheads="1"/>
          </p:cNvPicPr>
          <p:nvPr/>
        </p:nvPicPr>
        <p:blipFill>
          <a:blip r:embed="rId3" cstate="print"/>
          <a:srcRect/>
          <a:stretch>
            <a:fillRect/>
          </a:stretch>
        </p:blipFill>
        <p:spPr bwMode="auto">
          <a:xfrm>
            <a:off x="1905000" y="4476750"/>
            <a:ext cx="4867275"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扩展数字</a:t>
            </a:r>
            <a:endParaRPr lang="en-US" altLang="zh-CN" sz="2400" dirty="0" smtClean="0"/>
          </a:p>
          <a:p>
            <a:pPr lvl="1"/>
            <a:r>
              <a:rPr lang="zh-CN" altLang="en-US" sz="2000" dirty="0" smtClean="0"/>
              <a:t>无符号数转换成一个更大的数据类型是采用</a:t>
            </a:r>
            <a:r>
              <a:rPr lang="en-US" altLang="zh-CN" sz="2000" dirty="0" smtClean="0"/>
              <a:t>0</a:t>
            </a:r>
            <a:r>
              <a:rPr lang="zh-CN" altLang="en-US" sz="2000" dirty="0" smtClean="0"/>
              <a:t>扩展，即简单地在表示的开头添加</a:t>
            </a:r>
            <a:r>
              <a:rPr lang="en-US" altLang="zh-CN" sz="2000" dirty="0" smtClean="0"/>
              <a:t>0</a:t>
            </a:r>
          </a:p>
          <a:p>
            <a:pPr lvl="1"/>
            <a:r>
              <a:rPr lang="zh-CN" altLang="en-US" sz="2000" dirty="0" smtClean="0"/>
              <a:t>有符号数转换成一个更大的数据类型是采用符号扩展，即当数值为正时，添加</a:t>
            </a:r>
            <a:r>
              <a:rPr lang="en-US" altLang="zh-CN" sz="2000" dirty="0" smtClean="0"/>
              <a:t>0</a:t>
            </a:r>
            <a:r>
              <a:rPr lang="zh-CN" altLang="en-US" sz="2000" dirty="0" smtClean="0"/>
              <a:t>，为负时，添加</a:t>
            </a:r>
            <a:r>
              <a:rPr lang="en-US" altLang="zh-CN" sz="2000" dirty="0" smtClean="0"/>
              <a:t>1</a:t>
            </a:r>
          </a:p>
          <a:p>
            <a:pPr marL="342900" lvl="1" indent="-342900">
              <a:buFont typeface="Arial" pitchFamily="34" charset="0"/>
              <a:buChar char="•"/>
            </a:pPr>
            <a:r>
              <a:rPr lang="zh-CN" altLang="en-US" sz="2400" dirty="0" smtClean="0"/>
              <a:t>使用有符号和无符号数值的建议</a:t>
            </a:r>
            <a:endParaRPr lang="en-US" altLang="zh-CN" sz="2400" dirty="0" smtClean="0"/>
          </a:p>
          <a:p>
            <a:pPr lvl="1"/>
            <a:r>
              <a:rPr lang="zh-CN" altLang="en-US" sz="2000" dirty="0" smtClean="0">
                <a:solidFill>
                  <a:srgbClr val="FF0000"/>
                </a:solidFill>
              </a:rPr>
              <a:t>绝对不要使用无符号数</a:t>
            </a:r>
            <a:r>
              <a:rPr lang="zh-CN" altLang="en-US" sz="2000" dirty="0" smtClean="0"/>
              <a:t>，除非能获得好处或必须：当我们想把字仅仅看成是位的集合，并且没有任何数字意义时；实现模运算和多精度运算的数学包时等等</a:t>
            </a:r>
            <a:endParaRPr lang="en-US" altLang="zh-CN" sz="2000" dirty="0" smtClean="0"/>
          </a:p>
          <a:p>
            <a:pPr lvl="1"/>
            <a:r>
              <a:rPr lang="zh-CN" altLang="en-US" sz="2000" dirty="0" smtClean="0"/>
              <a:t>实际上</a:t>
            </a:r>
            <a:r>
              <a:rPr lang="en-US" altLang="zh-CN" sz="2000" dirty="0" smtClean="0"/>
              <a:t>Java</a:t>
            </a:r>
            <a:r>
              <a:rPr lang="zh-CN" altLang="en-US" sz="2000" dirty="0" smtClean="0"/>
              <a:t>和很多其它语言不支持无符号整数</a:t>
            </a:r>
            <a:endParaRPr lang="en-US" altLang="zh-CN" sz="20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乘以常数</a:t>
            </a:r>
            <a:endParaRPr lang="en-US" altLang="zh-CN" sz="2400" dirty="0" smtClean="0"/>
          </a:p>
          <a:p>
            <a:pPr lvl="1"/>
            <a:r>
              <a:rPr lang="zh-CN" altLang="en-US" sz="2000" dirty="0" smtClean="0"/>
              <a:t>乘法一般来需要耗费</a:t>
            </a:r>
            <a:r>
              <a:rPr lang="en-US" altLang="zh-CN" sz="2000" dirty="0" smtClean="0"/>
              <a:t>10</a:t>
            </a:r>
            <a:r>
              <a:rPr lang="zh-CN" altLang="en-US" sz="2000" dirty="0" smtClean="0"/>
              <a:t>个或更多的时钟周期，移位和加减法等只需要</a:t>
            </a:r>
            <a:r>
              <a:rPr lang="en-US" altLang="zh-CN" sz="2000" dirty="0" smtClean="0"/>
              <a:t>1</a:t>
            </a:r>
            <a:r>
              <a:rPr lang="zh-CN" altLang="en-US" sz="2000" dirty="0" smtClean="0"/>
              <a:t>个时钟周期，所以编译器可能采用左移位和加法结合的方式来优化程序</a:t>
            </a:r>
            <a:endParaRPr lang="en-US" altLang="zh-CN" sz="2000" dirty="0" smtClean="0"/>
          </a:p>
          <a:p>
            <a:pPr marL="342900" lvl="1" indent="-342900">
              <a:buFont typeface="Arial" pitchFamily="34" charset="0"/>
              <a:buChar char="•"/>
            </a:pPr>
            <a:r>
              <a:rPr lang="zh-CN" altLang="en-US" sz="2400" dirty="0" smtClean="0"/>
              <a:t>除以</a:t>
            </a:r>
            <a:r>
              <a:rPr lang="en-US" altLang="zh-CN" sz="2400" dirty="0" smtClean="0"/>
              <a:t>2</a:t>
            </a:r>
            <a:r>
              <a:rPr lang="zh-CN" altLang="en-US" sz="2400" dirty="0" smtClean="0"/>
              <a:t>的幂</a:t>
            </a:r>
            <a:endParaRPr lang="en-US" altLang="zh-CN" sz="2400" dirty="0" smtClean="0"/>
          </a:p>
          <a:p>
            <a:pPr lvl="1"/>
            <a:r>
              <a:rPr lang="zh-CN" altLang="en-US" sz="2000" dirty="0" smtClean="0"/>
              <a:t>除法一般来需要耗费</a:t>
            </a:r>
            <a:r>
              <a:rPr lang="en-US" altLang="zh-CN" sz="2000" dirty="0" smtClean="0"/>
              <a:t>30</a:t>
            </a:r>
            <a:r>
              <a:rPr lang="zh-CN" altLang="en-US" sz="2000" dirty="0" smtClean="0"/>
              <a:t>个或更多的时钟周期，采用右移位的方法可以优化程序。无符号和补码数分别采用逻辑移位和算术移位来达到目的</a:t>
            </a:r>
            <a:endParaRPr lang="en-US" altLang="zh-CN" sz="2000" dirty="0" smtClean="0"/>
          </a:p>
          <a:p>
            <a:pPr lvl="1"/>
            <a:r>
              <a:rPr lang="zh-CN" altLang="en-US" sz="2000" dirty="0" smtClean="0"/>
              <a:t>算术右移位</a:t>
            </a:r>
            <a:r>
              <a:rPr lang="en-US" altLang="zh-CN" sz="2000" dirty="0" smtClean="0"/>
              <a:t/>
            </a:r>
            <a:br>
              <a:rPr lang="en-US" altLang="zh-CN" sz="2000" dirty="0" smtClean="0"/>
            </a:br>
            <a:r>
              <a:rPr lang="nn-NO" sz="2000" dirty="0" smtClean="0"/>
              <a:t> (x&lt;0 ? x+(1&lt;&lt;k)-1 : x) &gt;&gt; k</a:t>
            </a:r>
            <a:br>
              <a:rPr lang="nn-NO" sz="2000" dirty="0" smtClean="0"/>
            </a:b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219200" y="4724400"/>
            <a:ext cx="684847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信息的表示和处理</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IEEE</a:t>
            </a:r>
            <a:r>
              <a:rPr lang="zh-CN" altLang="en-US" sz="2400" dirty="0" smtClean="0"/>
              <a:t>浮点数表示</a:t>
            </a:r>
            <a:r>
              <a:rPr lang="en-US" altLang="zh-CN" sz="2400" dirty="0" smtClean="0"/>
              <a:t> (</a:t>
            </a:r>
            <a:r>
              <a:rPr lang="en-US" sz="2000" dirty="0" smtClean="0"/>
              <a:t>V = (−1)</a:t>
            </a:r>
            <a:r>
              <a:rPr lang="en-US" sz="2000" baseline="30000" dirty="0" smtClean="0"/>
              <a:t>s</a:t>
            </a:r>
            <a:r>
              <a:rPr lang="en-US" sz="2000" dirty="0" smtClean="0"/>
              <a:t> × M × 2</a:t>
            </a:r>
            <a:r>
              <a:rPr lang="en-US" sz="2000" baseline="30000" dirty="0" smtClean="0"/>
              <a:t>E</a:t>
            </a:r>
            <a:r>
              <a:rPr lang="en-US" sz="2000" dirty="0" smtClean="0"/>
              <a:t>)</a:t>
            </a:r>
            <a:endParaRPr lang="nn-NO" sz="2000" dirty="0" smtClean="0"/>
          </a:p>
          <a:p>
            <a:pPr lvl="1"/>
            <a:r>
              <a:rPr lang="zh-CN" altLang="en-US" sz="2000" dirty="0" smtClean="0"/>
              <a:t>符号</a:t>
            </a:r>
            <a:r>
              <a:rPr lang="en-US" altLang="zh-CN" sz="2000" dirty="0" smtClean="0"/>
              <a:t>(sign)  s</a:t>
            </a:r>
            <a:r>
              <a:rPr lang="zh-CN" altLang="en-US" sz="2000" dirty="0" smtClean="0"/>
              <a:t>决定这个数是负数</a:t>
            </a:r>
            <a:r>
              <a:rPr lang="en-US" altLang="zh-CN" sz="2000" dirty="0" smtClean="0"/>
              <a:t>(s=1)</a:t>
            </a:r>
            <a:r>
              <a:rPr lang="zh-CN" altLang="en-US" sz="2000" dirty="0" smtClean="0"/>
              <a:t>还是整数</a:t>
            </a:r>
            <a:r>
              <a:rPr lang="en-US" altLang="zh-CN" sz="2000" dirty="0" smtClean="0"/>
              <a:t>(s=0)</a:t>
            </a:r>
            <a:r>
              <a:rPr lang="zh-CN" altLang="en-US" sz="2000" dirty="0" smtClean="0"/>
              <a:t>，而对于数值</a:t>
            </a:r>
            <a:r>
              <a:rPr lang="en-US" altLang="zh-CN" sz="2000" dirty="0" smtClean="0"/>
              <a:t>0</a:t>
            </a:r>
            <a:r>
              <a:rPr lang="zh-CN" altLang="en-US" sz="2000" dirty="0" smtClean="0"/>
              <a:t>的符号位解释作为特殊情况处理</a:t>
            </a:r>
            <a:endParaRPr lang="en-US" altLang="zh-CN" sz="2000" dirty="0" smtClean="0"/>
          </a:p>
          <a:p>
            <a:pPr lvl="1"/>
            <a:r>
              <a:rPr lang="zh-CN" altLang="en-US" sz="2000" dirty="0" smtClean="0"/>
              <a:t>尾数 </a:t>
            </a:r>
            <a:r>
              <a:rPr lang="en-US" altLang="zh-CN" sz="2000" dirty="0" smtClean="0"/>
              <a:t>(</a:t>
            </a:r>
            <a:r>
              <a:rPr lang="en-US" altLang="zh-CN" sz="2000" dirty="0" err="1" smtClean="0"/>
              <a:t>significand</a:t>
            </a:r>
            <a:r>
              <a:rPr lang="en-US" altLang="zh-CN" sz="2000" dirty="0" smtClean="0"/>
              <a:t>)  M</a:t>
            </a:r>
            <a:r>
              <a:rPr lang="zh-CN" altLang="en-US" sz="2000" dirty="0" smtClean="0"/>
              <a:t>是一个二进制小数，它的范围为</a:t>
            </a:r>
            <a:r>
              <a:rPr lang="en-US" altLang="zh-CN" sz="2000" dirty="0" smtClean="0"/>
              <a:t>1~</a:t>
            </a:r>
            <a:r>
              <a:rPr lang="en-US" sz="2000" dirty="0" smtClean="0"/>
              <a:t>2 </a:t>
            </a:r>
            <a:r>
              <a:rPr lang="en-US" altLang="zh-CN" sz="2000" dirty="0" smtClean="0"/>
              <a:t>- </a:t>
            </a:r>
            <a:r>
              <a:rPr lang="en-US" sz="2400" dirty="0" smtClean="0"/>
              <a:t>ᵋ</a:t>
            </a:r>
            <a:r>
              <a:rPr lang="zh-CN" altLang="en-US" sz="2000" dirty="0" smtClean="0"/>
              <a:t>或</a:t>
            </a:r>
            <a:r>
              <a:rPr lang="en-US" altLang="zh-CN" sz="2000" dirty="0" smtClean="0"/>
              <a:t>0~1 - </a:t>
            </a:r>
            <a:r>
              <a:rPr lang="en-US" sz="2000" dirty="0" smtClean="0"/>
              <a:t>ᵋ</a:t>
            </a:r>
          </a:p>
          <a:p>
            <a:pPr lvl="1"/>
            <a:r>
              <a:rPr lang="zh-CN" altLang="en-US" sz="2000" dirty="0" smtClean="0"/>
              <a:t>阶码 </a:t>
            </a:r>
            <a:r>
              <a:rPr lang="en-US" altLang="zh-CN" sz="2000" dirty="0" smtClean="0"/>
              <a:t>(exponent)  E</a:t>
            </a:r>
            <a:r>
              <a:rPr lang="zh-CN" altLang="en-US" sz="2000" dirty="0" smtClean="0"/>
              <a:t>的作用是对浮点数加权，这个权重是</a:t>
            </a:r>
            <a:r>
              <a:rPr lang="en-US" altLang="zh-CN" sz="2000" dirty="0" smtClean="0"/>
              <a:t>2</a:t>
            </a:r>
            <a:r>
              <a:rPr lang="zh-CN" altLang="en-US" sz="2000" dirty="0" smtClean="0"/>
              <a:t>的</a:t>
            </a:r>
            <a:r>
              <a:rPr lang="en-US" altLang="zh-CN" sz="2000" dirty="0" smtClean="0"/>
              <a:t>E</a:t>
            </a:r>
            <a:r>
              <a:rPr lang="zh-CN" altLang="en-US" sz="2000" dirty="0" smtClean="0"/>
              <a:t>次幂</a:t>
            </a:r>
            <a:endParaRPr lang="en-US" altLang="zh-CN" sz="2000" dirty="0" smtClean="0"/>
          </a:p>
          <a:p>
            <a:pPr lvl="1">
              <a:buFont typeface="Wingdings" pitchFamily="2" charset="2"/>
              <a:buChar char="Ø"/>
            </a:pPr>
            <a:r>
              <a:rPr lang="zh-CN" altLang="en-US" sz="2000" dirty="0" smtClean="0"/>
              <a:t>将浮点数划分为三个字段，分别对这些值进行编码</a:t>
            </a:r>
            <a:endParaRPr lang="en-US" altLang="zh-CN" sz="2000" dirty="0" smtClean="0"/>
          </a:p>
          <a:p>
            <a:pPr marL="914400" lvl="1" indent="-457200">
              <a:buFont typeface="+mj-lt"/>
              <a:buAutoNum type="arabicParenR"/>
            </a:pPr>
            <a:r>
              <a:rPr lang="zh-CN" altLang="en-US" sz="2000" dirty="0" smtClean="0"/>
              <a:t>一个单独的符号位</a:t>
            </a:r>
            <a:r>
              <a:rPr lang="en-US" altLang="zh-CN" sz="2000" dirty="0" smtClean="0"/>
              <a:t>s</a:t>
            </a:r>
            <a:r>
              <a:rPr lang="zh-CN" altLang="en-US" sz="2000" dirty="0" smtClean="0"/>
              <a:t>直接编码符号</a:t>
            </a:r>
            <a:r>
              <a:rPr lang="en-US" altLang="zh-CN" sz="2000" dirty="0" smtClean="0"/>
              <a:t>s</a:t>
            </a:r>
          </a:p>
          <a:p>
            <a:pPr marL="914400" lvl="1" indent="-457200">
              <a:buFont typeface="+mj-lt"/>
              <a:buAutoNum type="arabicParenR"/>
            </a:pPr>
            <a:r>
              <a:rPr lang="en-US" altLang="zh-CN" sz="2000" dirty="0" smtClean="0"/>
              <a:t>k</a:t>
            </a:r>
            <a:r>
              <a:rPr lang="zh-CN" altLang="en-US" sz="2000" dirty="0" smtClean="0"/>
              <a:t>位的阶码字段</a:t>
            </a:r>
            <a:r>
              <a:rPr lang="en-US" altLang="zh-CN" sz="2000" dirty="0" smtClean="0"/>
              <a:t>exp=</a:t>
            </a:r>
            <a:r>
              <a:rPr lang="en-US" sz="2000" i="1" dirty="0" smtClean="0"/>
              <a:t>e</a:t>
            </a:r>
            <a:r>
              <a:rPr lang="en-US" sz="2000" i="1" baseline="-25000" dirty="0" smtClean="0"/>
              <a:t>k−1 </a:t>
            </a:r>
            <a:r>
              <a:rPr lang="en-US" sz="2000" i="1" dirty="0" smtClean="0"/>
              <a:t>… e</a:t>
            </a:r>
            <a:r>
              <a:rPr lang="en-US" sz="2000" i="1" baseline="-25000" dirty="0" smtClean="0"/>
              <a:t>1</a:t>
            </a:r>
            <a:r>
              <a:rPr lang="en-US" sz="2000" i="1" dirty="0" smtClean="0"/>
              <a:t>e</a:t>
            </a:r>
            <a:r>
              <a:rPr lang="en-US" sz="2000" i="1" baseline="-25000" dirty="0" smtClean="0"/>
              <a:t>0</a:t>
            </a:r>
            <a:r>
              <a:rPr lang="zh-CN" altLang="en-US" sz="2000" dirty="0" smtClean="0"/>
              <a:t>编码阶码</a:t>
            </a:r>
            <a:r>
              <a:rPr lang="en-US" altLang="zh-CN" sz="2000" dirty="0" smtClean="0"/>
              <a:t>E</a:t>
            </a:r>
          </a:p>
          <a:p>
            <a:pPr marL="914400" lvl="1" indent="-457200">
              <a:buFont typeface="+mj-lt"/>
              <a:buAutoNum type="arabicParenR"/>
            </a:pPr>
            <a:r>
              <a:rPr lang="en-US" altLang="zh-CN" sz="2000" dirty="0" smtClean="0"/>
              <a:t>n</a:t>
            </a:r>
            <a:r>
              <a:rPr lang="zh-CN" altLang="en-US" sz="2000" dirty="0" smtClean="0"/>
              <a:t>位小数字段</a:t>
            </a:r>
            <a:r>
              <a:rPr lang="en-US" sz="2000" dirty="0" err="1" smtClean="0"/>
              <a:t>frac</a:t>
            </a:r>
            <a:r>
              <a:rPr lang="en-US" sz="2000" dirty="0" smtClean="0"/>
              <a:t>= </a:t>
            </a:r>
            <a:r>
              <a:rPr lang="en-US" sz="2000" i="1" dirty="0" smtClean="0"/>
              <a:t>f</a:t>
            </a:r>
            <a:r>
              <a:rPr lang="en-US" sz="2000" i="1" baseline="-25000" dirty="0" smtClean="0"/>
              <a:t>n−1 </a:t>
            </a:r>
            <a:r>
              <a:rPr lang="en-US" sz="2000" i="1" dirty="0" smtClean="0"/>
              <a:t>… f</a:t>
            </a:r>
            <a:r>
              <a:rPr lang="en-US" sz="2000" i="1" baseline="-25000" dirty="0" smtClean="0"/>
              <a:t>1</a:t>
            </a:r>
            <a:r>
              <a:rPr lang="en-US" sz="2000" i="1" dirty="0" smtClean="0"/>
              <a:t>f</a:t>
            </a:r>
            <a:r>
              <a:rPr lang="en-US" sz="2000" i="1" baseline="-25000" dirty="0" smtClean="0"/>
              <a:t>0</a:t>
            </a:r>
            <a:r>
              <a:rPr lang="zh-CN" altLang="en-US" sz="2000" dirty="0" smtClean="0"/>
              <a:t>编码尾数</a:t>
            </a:r>
            <a:r>
              <a:rPr lang="en-US" altLang="zh-CN" sz="2000" dirty="0" smtClean="0"/>
              <a:t>M</a:t>
            </a:r>
            <a:r>
              <a:rPr lang="zh-CN" altLang="en-US" sz="2000" dirty="0" smtClean="0"/>
              <a:t>，编码出来的数值也依赖于阶码字段的值是否等于</a:t>
            </a:r>
            <a:r>
              <a:rPr lang="en-US" altLang="zh-CN" sz="2000" dirty="0" smtClean="0"/>
              <a:t>0</a:t>
            </a:r>
          </a:p>
        </p:txBody>
      </p:sp>
      <p:pic>
        <p:nvPicPr>
          <p:cNvPr id="15362" name="Picture 2"/>
          <p:cNvPicPr>
            <a:picLocks noChangeAspect="1" noChangeArrowheads="1"/>
          </p:cNvPicPr>
          <p:nvPr/>
        </p:nvPicPr>
        <p:blipFill>
          <a:blip r:embed="rId3" cstate="print"/>
          <a:srcRect/>
          <a:stretch>
            <a:fillRect/>
          </a:stretch>
        </p:blipFill>
        <p:spPr bwMode="auto">
          <a:xfrm>
            <a:off x="2438400" y="4786462"/>
            <a:ext cx="5067300" cy="2071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Agenda</a:t>
            </a:r>
            <a:endParaRPr lang="en-US" sz="3200" dirty="0"/>
          </a:p>
        </p:txBody>
      </p:sp>
      <p:sp>
        <p:nvSpPr>
          <p:cNvPr id="3" name="Content Placeholder 2"/>
          <p:cNvSpPr>
            <a:spLocks noGrp="1"/>
          </p:cNvSpPr>
          <p:nvPr>
            <p:ph idx="1"/>
          </p:nvPr>
        </p:nvSpPr>
        <p:spPr/>
        <p:txBody>
          <a:bodyPr>
            <a:normAutofit fontScale="70000" lnSpcReduction="20000"/>
          </a:bodyPr>
          <a:lstStyle/>
          <a:p>
            <a:r>
              <a:rPr lang="zh-CN" altLang="en-US" dirty="0" smtClean="0"/>
              <a:t>计算机系统漫游</a:t>
            </a:r>
            <a:endParaRPr lang="en-US" dirty="0" smtClean="0"/>
          </a:p>
          <a:p>
            <a:r>
              <a:rPr lang="zh-CN" altLang="en-US" dirty="0" smtClean="0"/>
              <a:t>信息的表示和处理</a:t>
            </a:r>
            <a:endParaRPr lang="en-US" dirty="0" smtClean="0"/>
          </a:p>
          <a:p>
            <a:r>
              <a:rPr lang="zh-CN" altLang="en-US" dirty="0" smtClean="0"/>
              <a:t>程序的机器级表示</a:t>
            </a:r>
            <a:endParaRPr lang="en-US" dirty="0" smtClean="0"/>
          </a:p>
          <a:p>
            <a:r>
              <a:rPr lang="zh-CN" altLang="en-US" dirty="0" smtClean="0"/>
              <a:t>处理器体系结构</a:t>
            </a:r>
            <a:endParaRPr lang="en-US" dirty="0" smtClean="0"/>
          </a:p>
          <a:p>
            <a:r>
              <a:rPr lang="zh-CN" altLang="en-US" dirty="0" smtClean="0"/>
              <a:t>优化程序性能</a:t>
            </a:r>
            <a:endParaRPr lang="en-US" dirty="0" smtClean="0"/>
          </a:p>
          <a:p>
            <a:r>
              <a:rPr lang="zh-CN" altLang="en-US" dirty="0" smtClean="0"/>
              <a:t>存储器层次结构</a:t>
            </a:r>
            <a:endParaRPr lang="en-US" dirty="0" smtClean="0"/>
          </a:p>
          <a:p>
            <a:r>
              <a:rPr lang="zh-CN" altLang="en-US" dirty="0" smtClean="0"/>
              <a:t>链接</a:t>
            </a:r>
            <a:endParaRPr lang="en-US" dirty="0" smtClean="0"/>
          </a:p>
          <a:p>
            <a:r>
              <a:rPr lang="zh-CN" altLang="en-US" dirty="0" smtClean="0"/>
              <a:t>一场空指流</a:t>
            </a:r>
            <a:endParaRPr lang="en-US" dirty="0" smtClean="0"/>
          </a:p>
          <a:p>
            <a:r>
              <a:rPr lang="zh-CN" altLang="en-US" dirty="0" smtClean="0"/>
              <a:t>虚拟存储器</a:t>
            </a:r>
            <a:endParaRPr lang="en-US" dirty="0" smtClean="0"/>
          </a:p>
          <a:p>
            <a:r>
              <a:rPr lang="zh-CN" altLang="en-US" dirty="0" smtClean="0"/>
              <a:t>系统级</a:t>
            </a:r>
            <a:r>
              <a:rPr lang="en-US" altLang="zh-CN" dirty="0" smtClean="0"/>
              <a:t>I/O</a:t>
            </a:r>
          </a:p>
          <a:p>
            <a:r>
              <a:rPr lang="zh-CN" altLang="en-US" dirty="0" smtClean="0"/>
              <a:t>网络编程</a:t>
            </a:r>
            <a:endParaRPr lang="en-US" altLang="zh-CN" dirty="0" smtClean="0"/>
          </a:p>
          <a:p>
            <a:r>
              <a:rPr lang="zh-CN" altLang="en-US" dirty="0" smtClean="0"/>
              <a:t>并发编程</a:t>
            </a:r>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a:t>
            </a:r>
            <a:endParaRPr lang="en-US" altLang="zh-CN" sz="2400" dirty="0" smtClean="0"/>
          </a:p>
          <a:p>
            <a:pPr lvl="1"/>
            <a:r>
              <a:rPr lang="zh-CN" altLang="en-US" sz="2000" dirty="0" smtClean="0"/>
              <a:t>对于机器级编程来说，两种抽象尤为重要：</a:t>
            </a:r>
            <a:endParaRPr lang="en-US" altLang="zh-CN" sz="2000" dirty="0" smtClean="0"/>
          </a:p>
          <a:p>
            <a:pPr marL="1257300" lvl="2" indent="-342900">
              <a:buFont typeface="+mj-lt"/>
              <a:buAutoNum type="arabicParenR"/>
            </a:pPr>
            <a:r>
              <a:rPr lang="zh-CN" altLang="en-US" sz="1800" dirty="0" smtClean="0"/>
              <a:t>机器级程序格式和行为，定义为指令集体系结构</a:t>
            </a:r>
            <a:r>
              <a:rPr lang="en-US" altLang="zh-CN" sz="1800" dirty="0" smtClean="0"/>
              <a:t>(ISA)</a:t>
            </a:r>
            <a:r>
              <a:rPr lang="zh-CN" altLang="en-US" sz="1800" dirty="0" smtClean="0"/>
              <a:t>，定义了处理器状态、指令的格式，以及每条指令对状态的影响</a:t>
            </a:r>
            <a:endParaRPr lang="en-US" altLang="zh-CN" sz="1800" dirty="0" smtClean="0"/>
          </a:p>
          <a:p>
            <a:pPr marL="1257300" lvl="2" indent="-342900">
              <a:buFont typeface="+mj-lt"/>
              <a:buAutoNum type="arabicParenR"/>
            </a:pPr>
            <a:r>
              <a:rPr lang="zh-CN" altLang="en-US" sz="1800" dirty="0" smtClean="0"/>
              <a:t>机器级程序使用的存储地址是虚拟地址，提供的存储模型看上去是一个非常大的字节数组。存储系统实际上是将多个硬件存储器和操作系统软件组合起来的</a:t>
            </a:r>
            <a:endParaRPr lang="nn-NO" altLang="en-US" sz="1800" dirty="0" smtClean="0"/>
          </a:p>
          <a:p>
            <a:pPr lvl="1"/>
            <a:r>
              <a:rPr lang="zh-CN" altLang="en-US" sz="2000" dirty="0" smtClean="0"/>
              <a:t>汇编代码不区分有符号和无符号整数，不区分各种类型的指针，不区分整数和指针</a:t>
            </a:r>
            <a:endParaRPr lang="en-US" altLang="zh-CN" sz="2000" dirty="0" smtClean="0"/>
          </a:p>
          <a:p>
            <a:pPr lvl="1"/>
            <a:r>
              <a:rPr lang="zh-CN" altLang="en-US" sz="2000" dirty="0" smtClean="0"/>
              <a:t>程序存储器</a:t>
            </a:r>
            <a:r>
              <a:rPr lang="en-US" altLang="zh-CN" sz="2000" dirty="0" smtClean="0"/>
              <a:t>(program memory)</a:t>
            </a:r>
            <a:r>
              <a:rPr lang="zh-CN" altLang="en-US" sz="2000" dirty="0" smtClean="0"/>
              <a:t>包括：程序的可执行机器代码，操作系统需要的一些信息，用来管理过程调用和返回的运行时栈，以及用户分配的存储块</a:t>
            </a:r>
            <a:r>
              <a:rPr lang="en-US" altLang="zh-CN" sz="2000" dirty="0" smtClean="0"/>
              <a:t>(</a:t>
            </a:r>
            <a:r>
              <a:rPr lang="en-US" altLang="zh-CN" sz="2000" dirty="0" err="1" smtClean="0"/>
              <a:t>malloc</a:t>
            </a:r>
            <a:r>
              <a:rPr lang="en-US" altLang="zh-CN" sz="2000" dirty="0" smtClean="0"/>
              <a:t>)</a:t>
            </a:r>
          </a:p>
          <a:p>
            <a:pPr lvl="1"/>
            <a:r>
              <a:rPr lang="zh-CN" altLang="en-US" sz="2000" dirty="0" smtClean="0"/>
              <a:t>操作系统负责管理虚拟内存地址空间，将虚拟地址翻译成实际处理器存储器</a:t>
            </a:r>
            <a:r>
              <a:rPr lang="en-US" altLang="zh-CN" sz="2000" dirty="0" smtClean="0"/>
              <a:t>(processor memory)</a:t>
            </a:r>
            <a:r>
              <a:rPr lang="zh-CN" altLang="en-US" sz="2000" dirty="0" smtClean="0"/>
              <a:t>中的物理地址</a:t>
            </a:r>
            <a:endParaRPr lang="en-US" altLang="zh-CN" sz="2000" dirty="0" smtClean="0"/>
          </a:p>
          <a:p>
            <a:pPr lvl="1"/>
            <a:r>
              <a:rPr lang="en-US" altLang="zh-CN" sz="2000" dirty="0" err="1" smtClean="0"/>
              <a:t>gcc</a:t>
            </a:r>
            <a:r>
              <a:rPr lang="en-US" altLang="zh-CN" sz="2000" dirty="0" smtClean="0"/>
              <a:t> -O2</a:t>
            </a:r>
            <a:r>
              <a:rPr lang="zh-CN" altLang="en-US" sz="2000" dirty="0" smtClean="0"/>
              <a:t>优化是实际中比较好的选择</a:t>
            </a:r>
            <a:endParaRPr lang="en-US" altLang="zh-CN" sz="20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-O1 -S </a:t>
            </a:r>
            <a:r>
              <a:rPr lang="en-US" altLang="zh-CN" sz="2000" dirty="0" err="1" smtClean="0"/>
              <a:t>code.c</a:t>
            </a:r>
            <a:endParaRPr lang="en-US" altLang="zh-CN" sz="2000" dirty="0" smtClean="0"/>
          </a:p>
          <a:p>
            <a:pPr lvl="1"/>
            <a:r>
              <a:rPr lang="en-US" altLang="zh-CN" sz="2000" dirty="0" err="1" smtClean="0"/>
              <a:t>accum</a:t>
            </a:r>
            <a:r>
              <a:rPr lang="zh-CN" altLang="en-US" sz="2000" dirty="0" smtClean="0"/>
              <a:t>变量的地址还没有分配</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838200" y="2590800"/>
            <a:ext cx="2352675" cy="17145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343400" y="2590800"/>
            <a:ext cx="2247900" cy="1724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机器代码示例</a:t>
            </a:r>
            <a:endParaRPr lang="en-US" altLang="zh-CN" sz="2400" dirty="0" smtClean="0"/>
          </a:p>
          <a:p>
            <a:pPr lvl="1"/>
            <a:r>
              <a:rPr lang="en-US" altLang="zh-CN" sz="2000" dirty="0" err="1" smtClean="0"/>
              <a:t>gcc</a:t>
            </a:r>
            <a:r>
              <a:rPr lang="en-US" altLang="zh-CN" sz="2000" dirty="0" smtClean="0"/>
              <a:t> -O1 -c </a:t>
            </a:r>
            <a:r>
              <a:rPr lang="en-US" altLang="zh-CN" sz="2000" dirty="0" err="1" smtClean="0"/>
              <a:t>code.c</a:t>
            </a:r>
            <a:r>
              <a:rPr lang="en-US" altLang="zh-CN" sz="2000" dirty="0" smtClean="0"/>
              <a:t>  # </a:t>
            </a:r>
            <a:r>
              <a:rPr lang="zh-CN" altLang="en-US" sz="2000" dirty="0" smtClean="0"/>
              <a:t>生成</a:t>
            </a:r>
            <a:r>
              <a:rPr lang="en-US" altLang="zh-CN" sz="2000" dirty="0" err="1" smtClean="0"/>
              <a:t>code.o</a:t>
            </a:r>
            <a:endParaRPr lang="en-US" altLang="zh-CN" sz="2000" dirty="0" smtClean="0"/>
          </a:p>
          <a:p>
            <a:pPr lvl="1"/>
            <a:r>
              <a:rPr lang="en-US" altLang="zh-CN" sz="2000" dirty="0" err="1" smtClean="0"/>
              <a:t>accum</a:t>
            </a:r>
            <a:r>
              <a:rPr lang="zh-CN" altLang="en-US" sz="2000" dirty="0" smtClean="0"/>
              <a:t>变量的地址还没有分配</a:t>
            </a:r>
            <a:r>
              <a:rPr lang="en-US" altLang="zh-CN" sz="2000" dirty="0" smtClean="0"/>
              <a:t>(</a:t>
            </a:r>
            <a:r>
              <a:rPr lang="zh-CN" altLang="en-US" sz="2000" dirty="0" smtClean="0"/>
              <a:t>为</a:t>
            </a:r>
            <a:r>
              <a:rPr lang="en-US" altLang="zh-CN" sz="2000" dirty="0" smtClean="0"/>
              <a:t>0)</a:t>
            </a:r>
          </a:p>
          <a:p>
            <a:pPr lvl="1"/>
            <a:r>
              <a:rPr lang="en-US" altLang="zh-CN" sz="2000" dirty="0" err="1" smtClean="0"/>
              <a:t>gdb</a:t>
            </a:r>
            <a:r>
              <a:rPr lang="en-US" altLang="zh-CN" sz="2000" dirty="0" smtClean="0"/>
              <a:t> x/17xb sum   # disassemble </a:t>
            </a:r>
            <a:r>
              <a:rPr lang="en-US" altLang="zh-CN" sz="2000" dirty="0" err="1" smtClean="0"/>
              <a:t>code.o</a:t>
            </a:r>
            <a:r>
              <a:rPr lang="en-US" altLang="zh-CN" sz="2000" dirty="0" smtClean="0"/>
              <a:t>, examine(x) 17 hex bytes(</a:t>
            </a:r>
            <a:r>
              <a:rPr lang="en-US" altLang="zh-CN" sz="2000" dirty="0" err="1" smtClean="0"/>
              <a:t>xb</a:t>
            </a:r>
            <a:r>
              <a:rPr lang="en-US" altLang="zh-CN" sz="2000" dirty="0" smtClean="0"/>
              <a:t>)</a:t>
            </a:r>
          </a:p>
          <a:p>
            <a:pPr lvl="1"/>
            <a:r>
              <a:rPr lang="en-US" altLang="zh-CN" sz="2000" dirty="0" err="1" smtClean="0"/>
              <a:t>objdump</a:t>
            </a:r>
            <a:r>
              <a:rPr lang="en-US" altLang="zh-CN" sz="2000" dirty="0" smtClean="0"/>
              <a:t> -d </a:t>
            </a:r>
            <a:r>
              <a:rPr lang="en-US" altLang="zh-CN" sz="2000" dirty="0" err="1" smtClean="0"/>
              <a:t>code.o</a:t>
            </a:r>
            <a:r>
              <a:rPr lang="en-US" altLang="zh-CN" sz="2000" dirty="0" smtClean="0"/>
              <a:t>  # disassemble </a:t>
            </a:r>
            <a:r>
              <a:rPr lang="en-US" altLang="zh-CN" sz="2000" dirty="0" err="1" smtClean="0"/>
              <a:t>code.o</a:t>
            </a:r>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371600" y="3352800"/>
            <a:ext cx="5238750" cy="217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机器代码和反汇编表示</a:t>
            </a:r>
            <a:endParaRPr lang="en-US" altLang="zh-CN" sz="2400" dirty="0" smtClean="0"/>
          </a:p>
          <a:p>
            <a:pPr lvl="1"/>
            <a:r>
              <a:rPr lang="en-US" altLang="zh-CN" sz="2000" dirty="0" smtClean="0"/>
              <a:t>IA32</a:t>
            </a:r>
            <a:r>
              <a:rPr lang="zh-CN" altLang="en-US" sz="2000" dirty="0" smtClean="0"/>
              <a:t>指令长度从</a:t>
            </a:r>
            <a:r>
              <a:rPr lang="en-US" altLang="zh-CN" sz="2000" dirty="0" smtClean="0"/>
              <a:t>1</a:t>
            </a:r>
            <a:r>
              <a:rPr lang="zh-CN" altLang="en-US" sz="2000" dirty="0" smtClean="0"/>
              <a:t>到</a:t>
            </a:r>
            <a:r>
              <a:rPr lang="en-US" altLang="zh-CN" sz="2000" dirty="0" smtClean="0"/>
              <a:t>15</a:t>
            </a:r>
            <a:r>
              <a:rPr lang="zh-CN" altLang="en-US" sz="2000" dirty="0" smtClean="0"/>
              <a:t>个字节不等</a:t>
            </a:r>
            <a:endParaRPr lang="en-US" altLang="zh-CN" sz="2000" dirty="0" smtClean="0"/>
          </a:p>
          <a:p>
            <a:pPr lvl="1"/>
            <a:r>
              <a:rPr lang="zh-CN" altLang="en-US" sz="2000" dirty="0" smtClean="0"/>
              <a:t>设计指令格式的方式是，从某个位置开始，可以唯一地解码成机器指令。例如，只有指令</a:t>
            </a:r>
            <a:r>
              <a:rPr lang="en-US" altLang="zh-CN" sz="2000" dirty="0" err="1" smtClean="0"/>
              <a:t>pushl</a:t>
            </a:r>
            <a:r>
              <a:rPr lang="en-US" altLang="zh-CN" sz="2000" dirty="0" smtClean="0"/>
              <a:t> %ebp</a:t>
            </a:r>
            <a:r>
              <a:rPr lang="zh-CN" altLang="en-US" sz="2000" dirty="0" smtClean="0"/>
              <a:t>是以字节值</a:t>
            </a:r>
            <a:r>
              <a:rPr lang="en-US" altLang="zh-CN" sz="2000" dirty="0" smtClean="0"/>
              <a:t>55</a:t>
            </a:r>
            <a:r>
              <a:rPr lang="zh-CN" altLang="en-US" sz="2000" dirty="0" smtClean="0"/>
              <a:t>开头的</a:t>
            </a:r>
            <a:endParaRPr lang="en-US" altLang="zh-CN" sz="2000" dirty="0" smtClean="0"/>
          </a:p>
          <a:p>
            <a:pPr lvl="1"/>
            <a:r>
              <a:rPr lang="zh-CN" altLang="en-US" sz="2000" dirty="0" smtClean="0"/>
              <a:t>反汇编只是基于机器代码文件中的字节序列来确定会变代码</a:t>
            </a:r>
            <a:endParaRPr lang="en-US" altLang="zh-CN" sz="2000" dirty="0" smtClean="0"/>
          </a:p>
          <a:p>
            <a:pPr lvl="1"/>
            <a:r>
              <a:rPr lang="zh-CN" altLang="en-US" sz="2000" dirty="0" smtClean="0"/>
              <a:t>反汇编是以的指令命名规则与</a:t>
            </a:r>
            <a:r>
              <a:rPr lang="en-US" altLang="zh-CN" sz="2000" dirty="0" smtClean="0"/>
              <a:t>GCC</a:t>
            </a:r>
            <a:r>
              <a:rPr lang="zh-CN" altLang="en-US" sz="2000" dirty="0" smtClean="0"/>
              <a:t>生成的汇编代码有些细微的差别。在上面的示例中，它省略了指令结尾的</a:t>
            </a:r>
            <a:r>
              <a:rPr lang="en-US" altLang="zh-CN" sz="2000" dirty="0" smtClean="0"/>
              <a:t>’l’</a:t>
            </a:r>
          </a:p>
          <a:p>
            <a:pPr marL="342900" lvl="1" indent="-342900">
              <a:buFont typeface="Arial" pitchFamily="34" charset="0"/>
              <a:buChar char="•"/>
            </a:pPr>
            <a:r>
              <a:rPr lang="zh-CN" altLang="en-US" sz="2400" dirty="0" smtClean="0"/>
              <a:t>链接可执行程序</a:t>
            </a:r>
            <a:endParaRPr lang="en-US" altLang="zh-CN" sz="2400" dirty="0" smtClean="0"/>
          </a:p>
          <a:p>
            <a:pPr lvl="1"/>
            <a:r>
              <a:rPr lang="pt-BR" sz="2000" i="1" dirty="0" smtClean="0"/>
              <a:t>gcc -O1 -o prog code.o main.c</a:t>
            </a:r>
          </a:p>
          <a:p>
            <a:pPr lvl="1"/>
            <a:r>
              <a:rPr lang="en-US" sz="2000" i="1" dirty="0" err="1" smtClean="0"/>
              <a:t>objdump</a:t>
            </a:r>
            <a:r>
              <a:rPr lang="en-US" sz="2000" i="1" dirty="0" smtClean="0"/>
              <a:t> -d </a:t>
            </a:r>
            <a:r>
              <a:rPr lang="en-US" sz="2000" i="1" dirty="0" err="1" smtClean="0"/>
              <a:t>prog</a:t>
            </a:r>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28600" y="5029200"/>
            <a:ext cx="2419350" cy="88582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3124200" y="4572000"/>
            <a:ext cx="581977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机器代码和反汇编</a:t>
            </a:r>
            <a:endParaRPr lang="en-US" altLang="zh-CN" sz="2400" dirty="0" smtClean="0"/>
          </a:p>
          <a:p>
            <a:pPr lvl="1"/>
            <a:r>
              <a:rPr lang="en-US" altLang="zh-CN" sz="2000" dirty="0" err="1" smtClean="0"/>
              <a:t>gcc</a:t>
            </a:r>
            <a:r>
              <a:rPr lang="en-US" altLang="zh-CN" sz="2000" dirty="0" smtClean="0"/>
              <a:t> -O1 -S </a:t>
            </a:r>
            <a:r>
              <a:rPr lang="en-US" altLang="zh-CN" sz="2000" dirty="0" err="1" smtClean="0"/>
              <a:t>simple.c</a:t>
            </a:r>
            <a:endParaRPr lang="en-US" altLang="zh-CN" sz="2000" dirty="0" smtClean="0"/>
          </a:p>
          <a:p>
            <a:pPr lvl="1"/>
            <a:r>
              <a:rPr lang="zh-CN" altLang="en-US" sz="2000" dirty="0" smtClean="0"/>
              <a:t>点开头的行是指导汇编器和</a:t>
            </a:r>
            <a:r>
              <a:rPr lang="en-US" altLang="zh-CN" sz="2000" dirty="0" smtClean="0"/>
              <a:t/>
            </a:r>
            <a:br>
              <a:rPr lang="en-US" altLang="zh-CN" sz="2000" dirty="0" smtClean="0"/>
            </a:br>
            <a:r>
              <a:rPr lang="zh-CN" altLang="en-US" sz="2000" dirty="0" smtClean="0"/>
              <a:t>链接器的命令</a:t>
            </a:r>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4419600" y="1295400"/>
            <a:ext cx="2752725" cy="126682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4191000" y="3124200"/>
            <a:ext cx="4800600" cy="3505200"/>
          </a:xfrm>
          <a:prstGeom prst="rect">
            <a:avLst/>
          </a:prstGeom>
          <a:noFill/>
          <a:ln w="9525">
            <a:noFill/>
            <a:miter lim="800000"/>
            <a:headEnd/>
            <a:tailEnd/>
          </a:ln>
        </p:spPr>
      </p:pic>
      <p:grpSp>
        <p:nvGrpSpPr>
          <p:cNvPr id="7" name="Group 6"/>
          <p:cNvGrpSpPr/>
          <p:nvPr/>
        </p:nvGrpSpPr>
        <p:grpSpPr>
          <a:xfrm>
            <a:off x="0" y="2816423"/>
            <a:ext cx="3886200" cy="4041577"/>
            <a:chOff x="2057400" y="2438400"/>
            <a:chExt cx="3886200" cy="4041577"/>
          </a:xfrm>
        </p:grpSpPr>
        <p:sp>
          <p:nvSpPr>
            <p:cNvPr id="8" name="Rectangle 7"/>
            <p:cNvSpPr/>
            <p:nvPr/>
          </p:nvSpPr>
          <p:spPr>
            <a:xfrm>
              <a:off x="4495800" y="35814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648200" y="3581400"/>
              <a:ext cx="1219200" cy="307777"/>
            </a:xfrm>
            <a:prstGeom prst="rect">
              <a:avLst/>
            </a:prstGeom>
            <a:noFill/>
          </p:spPr>
          <p:txBody>
            <a:bodyPr wrap="square" rtlCol="0">
              <a:spAutoFit/>
            </a:bodyPr>
            <a:lstStyle/>
            <a:p>
              <a:r>
                <a:rPr lang="en-US" sz="1400" dirty="0" smtClean="0"/>
                <a:t>int * xp</a:t>
              </a:r>
              <a:endParaRPr lang="en-US" sz="1400" dirty="0"/>
            </a:p>
          </p:txBody>
        </p:sp>
        <p:sp>
          <p:nvSpPr>
            <p:cNvPr id="10" name="Rectangle 9"/>
            <p:cNvSpPr/>
            <p:nvPr/>
          </p:nvSpPr>
          <p:spPr>
            <a:xfrm>
              <a:off x="4495800" y="32766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648200" y="3276600"/>
              <a:ext cx="1219200" cy="307777"/>
            </a:xfrm>
            <a:prstGeom prst="rect">
              <a:avLst/>
            </a:prstGeom>
            <a:noFill/>
          </p:spPr>
          <p:txBody>
            <a:bodyPr wrap="square" rtlCol="0">
              <a:spAutoFit/>
            </a:bodyPr>
            <a:lstStyle/>
            <a:p>
              <a:r>
                <a:rPr lang="en-US" sz="1400" dirty="0" smtClean="0"/>
                <a:t>int  y</a:t>
              </a:r>
            </a:p>
          </p:txBody>
        </p:sp>
        <p:sp>
          <p:nvSpPr>
            <p:cNvPr id="12" name="Rectangle 11"/>
            <p:cNvSpPr/>
            <p:nvPr/>
          </p:nvSpPr>
          <p:spPr>
            <a:xfrm>
              <a:off x="4495800" y="2819400"/>
              <a:ext cx="1447800" cy="4572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648200" y="2895600"/>
              <a:ext cx="1219200" cy="369332"/>
            </a:xfrm>
            <a:prstGeom prst="rect">
              <a:avLst/>
            </a:prstGeom>
            <a:noFill/>
          </p:spPr>
          <p:txBody>
            <a:bodyPr wrap="square" rtlCol="0">
              <a:spAutoFit/>
            </a:bodyPr>
            <a:lstStyle/>
            <a:p>
              <a:r>
                <a:rPr lang="en-US" dirty="0" smtClean="0"/>
                <a:t>…</a:t>
              </a:r>
            </a:p>
          </p:txBody>
        </p:sp>
        <p:sp>
          <p:nvSpPr>
            <p:cNvPr id="14" name="Rectangle 13"/>
            <p:cNvSpPr/>
            <p:nvPr/>
          </p:nvSpPr>
          <p:spPr>
            <a:xfrm>
              <a:off x="4495800" y="38862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4495800" y="3886200"/>
              <a:ext cx="1371600" cy="307777"/>
            </a:xfrm>
            <a:prstGeom prst="rect">
              <a:avLst/>
            </a:prstGeom>
            <a:noFill/>
          </p:spPr>
          <p:txBody>
            <a:bodyPr wrap="square" rtlCol="0">
              <a:spAutoFit/>
            </a:bodyPr>
            <a:lstStyle/>
            <a:p>
              <a:r>
                <a:rPr lang="en-US" sz="1400" dirty="0" smtClean="0"/>
                <a:t>return address</a:t>
              </a:r>
              <a:endParaRPr lang="en-US" sz="1400" dirty="0"/>
            </a:p>
          </p:txBody>
        </p:sp>
        <p:sp>
          <p:nvSpPr>
            <p:cNvPr id="16" name="TextBox 15"/>
            <p:cNvSpPr txBox="1"/>
            <p:nvPr/>
          </p:nvSpPr>
          <p:spPr>
            <a:xfrm>
              <a:off x="2057400" y="4191000"/>
              <a:ext cx="1676400" cy="307777"/>
            </a:xfrm>
            <a:prstGeom prst="rect">
              <a:avLst/>
            </a:prstGeom>
            <a:noFill/>
          </p:spPr>
          <p:txBody>
            <a:bodyPr wrap="square" rtlCol="0">
              <a:spAutoFit/>
            </a:bodyPr>
            <a:lstStyle/>
            <a:p>
              <a:r>
                <a:rPr lang="en-US" sz="1400" dirty="0" smtClean="0"/>
                <a:t>Frame pointer </a:t>
              </a:r>
              <a:r>
                <a:rPr lang="en-US" sz="1400" b="1" dirty="0" smtClean="0"/>
                <a:t>%ebp</a:t>
              </a:r>
              <a:endParaRPr lang="en-US" sz="1400" b="1" dirty="0"/>
            </a:p>
          </p:txBody>
        </p:sp>
        <p:sp>
          <p:nvSpPr>
            <p:cNvPr id="17" name="Rectangle 16"/>
            <p:cNvSpPr/>
            <p:nvPr/>
          </p:nvSpPr>
          <p:spPr>
            <a:xfrm>
              <a:off x="4495800" y="4191000"/>
              <a:ext cx="1447800" cy="304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495800" y="4191000"/>
              <a:ext cx="1371600" cy="307777"/>
            </a:xfrm>
            <a:prstGeom prst="rect">
              <a:avLst/>
            </a:prstGeom>
            <a:noFill/>
          </p:spPr>
          <p:txBody>
            <a:bodyPr wrap="square" rtlCol="0">
              <a:spAutoFit/>
            </a:bodyPr>
            <a:lstStyle/>
            <a:p>
              <a:r>
                <a:rPr lang="en-US" sz="1400" dirty="0" smtClean="0"/>
                <a:t>saved %ebp</a:t>
              </a:r>
              <a:endParaRPr lang="en-US" sz="1400" dirty="0"/>
            </a:p>
          </p:txBody>
        </p:sp>
        <p:cxnSp>
          <p:nvCxnSpPr>
            <p:cNvPr id="19" name="Straight Arrow Connector 18"/>
            <p:cNvCxnSpPr>
              <a:stCxn id="16" idx="3"/>
              <a:endCxn id="18" idx="1"/>
            </p:cNvCxnSpPr>
            <p:nvPr/>
          </p:nvCxnSpPr>
          <p:spPr>
            <a:xfrm>
              <a:off x="3733800" y="4344889"/>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2400" y="4572000"/>
              <a:ext cx="457200" cy="307777"/>
            </a:xfrm>
            <a:prstGeom prst="rect">
              <a:avLst/>
            </a:prstGeom>
            <a:noFill/>
          </p:spPr>
          <p:txBody>
            <a:bodyPr wrap="square" rtlCol="0">
              <a:spAutoFit/>
            </a:bodyPr>
            <a:lstStyle/>
            <a:p>
              <a:r>
                <a:rPr lang="en-US" sz="1400" dirty="0" smtClean="0"/>
                <a:t>-4</a:t>
              </a:r>
              <a:endParaRPr lang="en-US" sz="1400" dirty="0"/>
            </a:p>
          </p:txBody>
        </p:sp>
        <p:sp>
          <p:nvSpPr>
            <p:cNvPr id="21" name="TextBox 20"/>
            <p:cNvSpPr txBox="1"/>
            <p:nvPr/>
          </p:nvSpPr>
          <p:spPr>
            <a:xfrm>
              <a:off x="3962400" y="3886200"/>
              <a:ext cx="457200" cy="307777"/>
            </a:xfrm>
            <a:prstGeom prst="rect">
              <a:avLst/>
            </a:prstGeom>
            <a:noFill/>
          </p:spPr>
          <p:txBody>
            <a:bodyPr wrap="square" rtlCol="0">
              <a:spAutoFit/>
            </a:bodyPr>
            <a:lstStyle/>
            <a:p>
              <a:r>
                <a:rPr lang="en-US" sz="1400" dirty="0" smtClean="0"/>
                <a:t>+4</a:t>
              </a:r>
              <a:endParaRPr lang="en-US" sz="1400" dirty="0"/>
            </a:p>
          </p:txBody>
        </p:sp>
        <p:sp>
          <p:nvSpPr>
            <p:cNvPr id="22" name="TextBox 21"/>
            <p:cNvSpPr txBox="1"/>
            <p:nvPr/>
          </p:nvSpPr>
          <p:spPr>
            <a:xfrm>
              <a:off x="3962400" y="3581400"/>
              <a:ext cx="457200" cy="307777"/>
            </a:xfrm>
            <a:prstGeom prst="rect">
              <a:avLst/>
            </a:prstGeom>
            <a:noFill/>
          </p:spPr>
          <p:txBody>
            <a:bodyPr wrap="square" rtlCol="0">
              <a:spAutoFit/>
            </a:bodyPr>
            <a:lstStyle/>
            <a:p>
              <a:r>
                <a:rPr lang="en-US" sz="1400" dirty="0" smtClean="0"/>
                <a:t>+8</a:t>
              </a:r>
              <a:endParaRPr lang="en-US" sz="1400" dirty="0"/>
            </a:p>
          </p:txBody>
        </p:sp>
        <p:sp>
          <p:nvSpPr>
            <p:cNvPr id="23" name="TextBox 22"/>
            <p:cNvSpPr txBox="1"/>
            <p:nvPr/>
          </p:nvSpPr>
          <p:spPr>
            <a:xfrm>
              <a:off x="3886200" y="3276600"/>
              <a:ext cx="533400" cy="307777"/>
            </a:xfrm>
            <a:prstGeom prst="rect">
              <a:avLst/>
            </a:prstGeom>
            <a:noFill/>
          </p:spPr>
          <p:txBody>
            <a:bodyPr wrap="square" rtlCol="0">
              <a:spAutoFit/>
            </a:bodyPr>
            <a:lstStyle/>
            <a:p>
              <a:r>
                <a:rPr lang="en-US" sz="1400" dirty="0" smtClean="0"/>
                <a:t>+12</a:t>
              </a:r>
              <a:endParaRPr lang="en-US" sz="1400" dirty="0"/>
            </a:p>
          </p:txBody>
        </p:sp>
        <p:sp>
          <p:nvSpPr>
            <p:cNvPr id="24" name="Rectangle 23"/>
            <p:cNvSpPr/>
            <p:nvPr/>
          </p:nvSpPr>
          <p:spPr>
            <a:xfrm>
              <a:off x="4495800" y="4495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572000" y="4572000"/>
              <a:ext cx="1371600" cy="738664"/>
            </a:xfrm>
            <a:prstGeom prst="rect">
              <a:avLst/>
            </a:prstGeom>
            <a:noFill/>
          </p:spPr>
          <p:txBody>
            <a:bodyPr wrap="square" rtlCol="0">
              <a:spAutoFit/>
            </a:bodyPr>
            <a:lstStyle/>
            <a:p>
              <a:r>
                <a:rPr lang="en-US" sz="1400" dirty="0" smtClean="0"/>
                <a:t>Saved registers and local , temp vars</a:t>
              </a:r>
            </a:p>
          </p:txBody>
        </p:sp>
        <p:sp>
          <p:nvSpPr>
            <p:cNvPr id="26" name="Rectangle 25"/>
            <p:cNvSpPr/>
            <p:nvPr/>
          </p:nvSpPr>
          <p:spPr>
            <a:xfrm>
              <a:off x="4495800" y="5257800"/>
              <a:ext cx="1447800" cy="7620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572000" y="5257800"/>
              <a:ext cx="1371600" cy="523220"/>
            </a:xfrm>
            <a:prstGeom prst="rect">
              <a:avLst/>
            </a:prstGeom>
            <a:noFill/>
          </p:spPr>
          <p:txBody>
            <a:bodyPr wrap="square" rtlCol="0">
              <a:spAutoFit/>
            </a:bodyPr>
            <a:lstStyle/>
            <a:p>
              <a:r>
                <a:rPr lang="en-US" sz="1400" dirty="0" smtClean="0"/>
                <a:t>Argument build area</a:t>
              </a:r>
            </a:p>
          </p:txBody>
        </p:sp>
        <p:sp>
          <p:nvSpPr>
            <p:cNvPr id="28" name="TextBox 27"/>
            <p:cNvSpPr txBox="1"/>
            <p:nvPr/>
          </p:nvSpPr>
          <p:spPr>
            <a:xfrm>
              <a:off x="2133600" y="5715000"/>
              <a:ext cx="1600200" cy="307777"/>
            </a:xfrm>
            <a:prstGeom prst="rect">
              <a:avLst/>
            </a:prstGeom>
            <a:noFill/>
          </p:spPr>
          <p:txBody>
            <a:bodyPr wrap="square" rtlCol="0">
              <a:spAutoFit/>
            </a:bodyPr>
            <a:lstStyle/>
            <a:p>
              <a:r>
                <a:rPr lang="en-US" sz="1400" dirty="0" smtClean="0"/>
                <a:t>Stack pointer </a:t>
              </a:r>
              <a:r>
                <a:rPr lang="en-US" sz="1400" b="1" dirty="0" smtClean="0"/>
                <a:t>%esp</a:t>
              </a:r>
              <a:endParaRPr lang="en-US" sz="1400" b="1" dirty="0"/>
            </a:p>
          </p:txBody>
        </p:sp>
        <p:cxnSp>
          <p:nvCxnSpPr>
            <p:cNvPr id="29" name="Straight Arrow Connector 28"/>
            <p:cNvCxnSpPr>
              <a:endCxn id="18" idx="1"/>
            </p:cNvCxnSpPr>
            <p:nvPr/>
          </p:nvCxnSpPr>
          <p:spPr>
            <a:xfrm flipV="1">
              <a:off x="3733800" y="4344889"/>
              <a:ext cx="762000" cy="15225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95800" y="2438400"/>
              <a:ext cx="1447800" cy="307777"/>
            </a:xfrm>
            <a:prstGeom prst="rect">
              <a:avLst/>
            </a:prstGeom>
            <a:noFill/>
          </p:spPr>
          <p:txBody>
            <a:bodyPr wrap="square" rtlCol="0">
              <a:spAutoFit/>
            </a:bodyPr>
            <a:lstStyle/>
            <a:p>
              <a:r>
                <a:rPr lang="en-US" sz="1400" dirty="0" smtClean="0"/>
                <a:t>Stack “bottom”</a:t>
              </a:r>
              <a:endParaRPr lang="en-US" sz="1400" b="1" dirty="0"/>
            </a:p>
          </p:txBody>
        </p:sp>
        <p:sp>
          <p:nvSpPr>
            <p:cNvPr id="31" name="TextBox 30"/>
            <p:cNvSpPr txBox="1"/>
            <p:nvPr/>
          </p:nvSpPr>
          <p:spPr>
            <a:xfrm>
              <a:off x="4495800" y="6172200"/>
              <a:ext cx="1447800" cy="307777"/>
            </a:xfrm>
            <a:prstGeom prst="rect">
              <a:avLst/>
            </a:prstGeom>
            <a:noFill/>
          </p:spPr>
          <p:txBody>
            <a:bodyPr wrap="square" rtlCol="0">
              <a:spAutoFit/>
            </a:bodyPr>
            <a:lstStyle/>
            <a:p>
              <a:r>
                <a:rPr lang="en-US" sz="1400" dirty="0" smtClean="0"/>
                <a:t>Stack “top”</a:t>
              </a:r>
              <a:endParaRPr lang="en-US" sz="1400" b="1" dirty="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AT&amp;T</a:t>
            </a:r>
            <a:r>
              <a:rPr lang="zh-CN" altLang="en-US" sz="2400" dirty="0" smtClean="0"/>
              <a:t>和</a:t>
            </a:r>
            <a:r>
              <a:rPr lang="en-US" altLang="zh-CN" sz="2400" dirty="0" smtClean="0"/>
              <a:t>Intel</a:t>
            </a:r>
            <a:r>
              <a:rPr lang="zh-CN" altLang="en-US" sz="2400" dirty="0" smtClean="0"/>
              <a:t>汇编格式区别</a:t>
            </a:r>
            <a:endParaRPr lang="en-US" altLang="zh-CN" sz="2400" dirty="0" smtClean="0"/>
          </a:p>
          <a:p>
            <a:pPr lvl="1"/>
            <a:r>
              <a:rPr lang="zh-CN" altLang="en-US" sz="2000" dirty="0" smtClean="0"/>
              <a:t>默认情况下</a:t>
            </a:r>
            <a:r>
              <a:rPr lang="en-US" altLang="zh-CN" sz="2000" dirty="0" err="1" smtClean="0"/>
              <a:t>gcc</a:t>
            </a:r>
            <a:r>
              <a:rPr lang="zh-CN" altLang="en-US" sz="2000" dirty="0" smtClean="0"/>
              <a:t>和</a:t>
            </a:r>
            <a:r>
              <a:rPr lang="en-US" altLang="zh-CN" sz="2000" dirty="0" err="1" smtClean="0"/>
              <a:t>objdump</a:t>
            </a:r>
            <a:r>
              <a:rPr lang="zh-CN" altLang="en-US" sz="2000" dirty="0" smtClean="0"/>
              <a:t>使用</a:t>
            </a:r>
            <a:r>
              <a:rPr lang="en-US" altLang="zh-CN" sz="2000" dirty="0" smtClean="0"/>
              <a:t>AT&amp;T</a:t>
            </a:r>
            <a:r>
              <a:rPr lang="zh-CN" altLang="en-US" sz="2000" dirty="0" smtClean="0"/>
              <a:t>汇编格式</a:t>
            </a:r>
            <a:endParaRPr lang="en-US" altLang="zh-CN" sz="2000" dirty="0" smtClean="0"/>
          </a:p>
          <a:p>
            <a:pPr lvl="1"/>
            <a:r>
              <a:rPr lang="en-US" altLang="zh-CN" sz="2000" dirty="0" err="1" smtClean="0"/>
              <a:t>gcc</a:t>
            </a:r>
            <a:r>
              <a:rPr lang="en-US" altLang="zh-CN" sz="2000" dirty="0" smtClean="0"/>
              <a:t> -O1 -S -</a:t>
            </a:r>
            <a:r>
              <a:rPr lang="en-US" altLang="zh-CN" sz="2000" dirty="0" err="1" smtClean="0"/>
              <a:t>masm</a:t>
            </a:r>
            <a:r>
              <a:rPr lang="en-US" altLang="zh-CN" sz="2000" dirty="0" smtClean="0"/>
              <a:t>=</a:t>
            </a:r>
            <a:r>
              <a:rPr lang="en-US" altLang="zh-CN" sz="2000" dirty="0" err="1" smtClean="0"/>
              <a:t>intel</a:t>
            </a:r>
            <a:r>
              <a:rPr lang="en-US" altLang="zh-CN" sz="2000" dirty="0" smtClean="0"/>
              <a:t> </a:t>
            </a:r>
            <a:r>
              <a:rPr lang="en-US" altLang="zh-CN" sz="2000" dirty="0" err="1" smtClean="0"/>
              <a:t>code.c</a:t>
            </a:r>
            <a:r>
              <a:rPr lang="zh-CN" altLang="en-US" sz="2000" dirty="0" smtClean="0"/>
              <a:t>改变默认汇编格式</a:t>
            </a:r>
            <a:endParaRPr lang="en-US" altLang="zh-CN" sz="2000" dirty="0" smtClean="0"/>
          </a:p>
          <a:p>
            <a:pPr lvl="1"/>
            <a:r>
              <a:rPr lang="en-US" altLang="zh-CN" sz="2000" dirty="0" smtClean="0"/>
              <a:t>Intel</a:t>
            </a:r>
            <a:r>
              <a:rPr lang="zh-CN" altLang="en-US" sz="2000" dirty="0" smtClean="0"/>
              <a:t>代码省略了指示大小的后缀。比如</a:t>
            </a:r>
            <a:r>
              <a:rPr lang="en-US" altLang="zh-CN" sz="2000" dirty="0" err="1" smtClean="0"/>
              <a:t>mov</a:t>
            </a:r>
            <a:r>
              <a:rPr lang="zh-CN" altLang="en-US" sz="2000" dirty="0" smtClean="0"/>
              <a:t>，而不是</a:t>
            </a:r>
            <a:r>
              <a:rPr lang="en-US" altLang="zh-CN" sz="2000" dirty="0" err="1" smtClean="0"/>
              <a:t>movl</a:t>
            </a:r>
            <a:endParaRPr lang="en-US" altLang="zh-CN" sz="2000" dirty="0" smtClean="0"/>
          </a:p>
          <a:p>
            <a:pPr lvl="1"/>
            <a:r>
              <a:rPr lang="en-US" altLang="zh-CN" sz="2000" dirty="0" smtClean="0"/>
              <a:t>Intel</a:t>
            </a:r>
            <a:r>
              <a:rPr lang="zh-CN" altLang="en-US" sz="2000" dirty="0" smtClean="0"/>
              <a:t>代码省略了寄存器名字前的</a:t>
            </a:r>
            <a:r>
              <a:rPr lang="en-US" altLang="zh-CN" sz="2000" dirty="0" smtClean="0"/>
              <a:t>’%’</a:t>
            </a:r>
            <a:r>
              <a:rPr lang="zh-CN" altLang="en-US" sz="2000" dirty="0" smtClean="0"/>
              <a:t>号。比如</a:t>
            </a:r>
            <a:r>
              <a:rPr lang="en-US" altLang="zh-CN" sz="2000" dirty="0" smtClean="0"/>
              <a:t>’DWORD PTR [ebp+8]’</a:t>
            </a:r>
            <a:r>
              <a:rPr lang="zh-CN" altLang="en-US" sz="2000" dirty="0" smtClean="0"/>
              <a:t>，而不是</a:t>
            </a:r>
            <a:r>
              <a:rPr lang="en-US" altLang="zh-CN" sz="2000" dirty="0" smtClean="0"/>
              <a:t>’8(%ebp)’</a:t>
            </a:r>
          </a:p>
          <a:p>
            <a:pPr lvl="1"/>
            <a:r>
              <a:rPr lang="zh-CN" altLang="en-US" sz="2000" dirty="0" smtClean="0"/>
              <a:t>在带有多个操作数的指令情况下，列出操作数的顺序相反</a:t>
            </a:r>
            <a:endParaRPr lang="en-US" altLang="zh-CN" sz="2000" dirty="0" smtClean="0"/>
          </a:p>
          <a:p>
            <a:pPr lvl="1"/>
            <a:r>
              <a:rPr lang="en-US" altLang="zh-CN" sz="2000" dirty="0" smtClean="0"/>
              <a:t>Intel</a:t>
            </a:r>
            <a:r>
              <a:rPr lang="zh-CN" altLang="en-US" sz="2000" dirty="0" smtClean="0"/>
              <a:t>用字</a:t>
            </a:r>
            <a:r>
              <a:rPr lang="en-US" altLang="zh-CN" sz="2000" dirty="0" smtClean="0"/>
              <a:t>’word’</a:t>
            </a:r>
            <a:r>
              <a:rPr lang="zh-CN" altLang="en-US" sz="2000" dirty="0" smtClean="0"/>
              <a:t>表示</a:t>
            </a:r>
            <a:r>
              <a:rPr lang="en-US" altLang="zh-CN" sz="2000" dirty="0" smtClean="0"/>
              <a:t>16bit</a:t>
            </a:r>
            <a:r>
              <a:rPr lang="zh-CN" altLang="en-US" sz="2000" dirty="0" smtClean="0"/>
              <a:t>数据，双字</a:t>
            </a:r>
            <a:r>
              <a:rPr lang="en-US" altLang="zh-CN" sz="2000" dirty="0" smtClean="0"/>
              <a:t>’Double words’</a:t>
            </a:r>
            <a:r>
              <a:rPr lang="zh-CN" altLang="en-US" sz="2000" dirty="0" smtClean="0"/>
              <a:t>表示</a:t>
            </a:r>
            <a:r>
              <a:rPr lang="en-US" altLang="zh-CN" sz="2000" dirty="0" smtClean="0"/>
              <a:t>32bit</a:t>
            </a:r>
            <a:r>
              <a:rPr lang="zh-CN" altLang="en-US" sz="2000" dirty="0" smtClean="0"/>
              <a:t>数据，四字</a:t>
            </a:r>
            <a:r>
              <a:rPr lang="en-US" altLang="zh-CN" sz="2000" dirty="0" smtClean="0"/>
              <a:t>’quad words’</a:t>
            </a:r>
            <a:r>
              <a:rPr lang="zh-CN" altLang="en-US" sz="2000" dirty="0" smtClean="0"/>
              <a:t>表示</a:t>
            </a:r>
            <a:r>
              <a:rPr lang="en-US" altLang="zh-CN" sz="2000" dirty="0" smtClean="0"/>
              <a:t>64bit</a:t>
            </a:r>
            <a:r>
              <a:rPr lang="zh-CN" altLang="en-US" sz="2000" dirty="0" smtClean="0"/>
              <a:t>数据</a:t>
            </a:r>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752600" y="4495800"/>
            <a:ext cx="371475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IA32</a:t>
            </a:r>
            <a:r>
              <a:rPr lang="zh-CN" altLang="en-US" sz="2400" dirty="0" smtClean="0"/>
              <a:t>整数寄存器</a:t>
            </a:r>
            <a:endParaRPr lang="en-US" altLang="zh-CN" sz="2400" dirty="0" smtClean="0"/>
          </a:p>
          <a:p>
            <a:pPr lvl="1"/>
            <a:endParaRPr lang="en-US" altLang="zh-CN" sz="2000" dirty="0" smtClean="0"/>
          </a:p>
          <a:p>
            <a:pPr marL="342900" lvl="1" indent="-342900">
              <a:buNone/>
            </a:pPr>
            <a:endParaRPr lang="en-US" altLang="zh-CN" sz="2400" dirty="0" smtClean="0"/>
          </a:p>
        </p:txBody>
      </p:sp>
      <p:pic>
        <p:nvPicPr>
          <p:cNvPr id="35842" name="Picture 2"/>
          <p:cNvPicPr>
            <a:picLocks noChangeAspect="1" noChangeArrowheads="1"/>
          </p:cNvPicPr>
          <p:nvPr/>
        </p:nvPicPr>
        <p:blipFill>
          <a:blip r:embed="rId3" cstate="print"/>
          <a:srcRect/>
          <a:stretch>
            <a:fillRect/>
          </a:stretch>
        </p:blipFill>
        <p:spPr bwMode="auto">
          <a:xfrm>
            <a:off x="1905000" y="1905000"/>
            <a:ext cx="4305300" cy="3695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r>
              <a:rPr lang="zh-CN" altLang="en-US" sz="2400" dirty="0" smtClean="0"/>
              <a:t>编译系统</a:t>
            </a:r>
            <a:endParaRPr lang="en-US" altLang="zh-CN" sz="2400" dirty="0" smtClean="0"/>
          </a:p>
          <a:p>
            <a:pPr lvl="1"/>
            <a:r>
              <a:rPr lang="en-US" altLang="zh-CN" sz="2000" dirty="0" err="1" smtClean="0"/>
              <a:t>gcc</a:t>
            </a:r>
            <a:r>
              <a:rPr lang="en-US" altLang="zh-CN" sz="2000" dirty="0" smtClean="0"/>
              <a:t>  -o hello </a:t>
            </a:r>
            <a:r>
              <a:rPr lang="en-US" altLang="zh-CN" sz="2000" dirty="0" err="1" smtClean="0"/>
              <a:t>hello.c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marL="342900" lvl="1" indent="-342900">
              <a:buNone/>
            </a:pPr>
            <a:endParaRPr lang="en-US" altLang="zh-CN" sz="2400" dirty="0" smtClean="0"/>
          </a:p>
          <a:p>
            <a:pPr marL="342900" lvl="1" indent="-342900">
              <a:buFont typeface="Arial" pitchFamily="34" charset="0"/>
              <a:buChar char="•"/>
            </a:pPr>
            <a:r>
              <a:rPr lang="zh-CN" altLang="en-US" sz="2400" dirty="0" smtClean="0"/>
              <a:t>系统硬件组成</a:t>
            </a:r>
            <a:endParaRPr lang="en-US" altLang="zh-CN" sz="2400" dirty="0" smtClean="0"/>
          </a:p>
          <a:p>
            <a:pPr lvl="1"/>
            <a:r>
              <a:rPr lang="zh-CN" altLang="en-US" sz="2000" dirty="0" smtClean="0"/>
              <a:t>总线：一组贯穿整个系统的电子管道，携带信息字节并负责在各个部件之间传递</a:t>
            </a:r>
            <a:endParaRPr lang="en-US" altLang="zh-CN" sz="2000" dirty="0" smtClean="0"/>
          </a:p>
          <a:p>
            <a:pPr lvl="1"/>
            <a:r>
              <a:rPr lang="en-US" altLang="zh-CN" sz="2000" dirty="0" smtClean="0"/>
              <a:t>I/O</a:t>
            </a:r>
            <a:r>
              <a:rPr lang="zh-CN" altLang="en-US" sz="2000" dirty="0" smtClean="0"/>
              <a:t>设备：系统与外部世界的联系通道。每个</a:t>
            </a:r>
            <a:r>
              <a:rPr lang="en-US" altLang="zh-CN" sz="2000" dirty="0" smtClean="0"/>
              <a:t>I/O</a:t>
            </a:r>
            <a:r>
              <a:rPr lang="zh-CN" altLang="en-US" sz="2000" dirty="0" smtClean="0"/>
              <a:t>设备都通过一个控制器或适配器</a:t>
            </a:r>
            <a:r>
              <a:rPr lang="en-US" altLang="zh-CN" sz="2000" dirty="0" smtClean="0"/>
              <a:t>(</a:t>
            </a:r>
            <a:r>
              <a:rPr lang="en-US" sz="2000" i="1" dirty="0" smtClean="0"/>
              <a:t>controller or an adapter</a:t>
            </a:r>
            <a:r>
              <a:rPr lang="en-US" altLang="zh-CN" sz="2000" dirty="0" smtClean="0"/>
              <a:t>)</a:t>
            </a:r>
            <a:r>
              <a:rPr lang="zh-CN" altLang="en-US" sz="2000" dirty="0" smtClean="0"/>
              <a:t>与</a:t>
            </a:r>
            <a:r>
              <a:rPr lang="en-US" altLang="zh-CN" sz="2000" dirty="0" smtClean="0"/>
              <a:t>I/O</a:t>
            </a:r>
            <a:r>
              <a:rPr lang="zh-CN" altLang="en-US" sz="2000" dirty="0" smtClean="0"/>
              <a:t>总线相连。控制器和适配器之间的区别在于他们的封装方式。控制器是置于</a:t>
            </a:r>
            <a:r>
              <a:rPr lang="en-US" altLang="zh-CN" sz="2000" dirty="0" smtClean="0"/>
              <a:t>I/O</a:t>
            </a:r>
            <a:r>
              <a:rPr lang="zh-CN" altLang="en-US" sz="2000" dirty="0" smtClean="0"/>
              <a:t>设备本身的或系统的主板上的芯片组，而适配器则是一块插在主板插槽上的卡。它们的功能都是在</a:t>
            </a:r>
            <a:r>
              <a:rPr lang="en-US" altLang="zh-CN" sz="2000" dirty="0" smtClean="0"/>
              <a:t>I/O</a:t>
            </a:r>
            <a:r>
              <a:rPr lang="zh-CN" altLang="en-US" sz="2000" dirty="0" smtClean="0"/>
              <a:t>总线和</a:t>
            </a:r>
            <a:r>
              <a:rPr lang="en-US" altLang="zh-CN" sz="2000" dirty="0" smtClean="0"/>
              <a:t>I/O</a:t>
            </a:r>
            <a:r>
              <a:rPr lang="zh-CN" altLang="en-US" sz="2000" dirty="0" smtClean="0"/>
              <a:t>设备之间传递信息</a:t>
            </a:r>
            <a:endParaRPr lang="en-US" altLang="zh-CN" sz="2000" dirty="0" smtClean="0"/>
          </a:p>
          <a:p>
            <a:pPr lvl="1"/>
            <a:r>
              <a:rPr lang="zh-CN" altLang="en-US" sz="2000" dirty="0" smtClean="0"/>
              <a:t>主存：</a:t>
            </a:r>
            <a:r>
              <a:rPr lang="en-US" altLang="zh-CN" sz="2000" dirty="0" smtClean="0"/>
              <a:t>DRAM</a:t>
            </a:r>
          </a:p>
          <a:p>
            <a:pPr lvl="1"/>
            <a:endParaRPr lang="en-US" altLang="zh-CN" sz="2000" dirty="0" smtClean="0"/>
          </a:p>
          <a:p>
            <a:pPr>
              <a:buNone/>
            </a:pPr>
            <a:endParaRPr lang="en-US" sz="2400" dirty="0" smtClean="0"/>
          </a:p>
          <a:p>
            <a:pPr lvl="1"/>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762000" y="1905000"/>
            <a:ext cx="750570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Operand </a:t>
            </a:r>
            <a:r>
              <a:rPr lang="en-US" sz="2400" dirty="0" err="1" smtClean="0"/>
              <a:t>Specifiers</a:t>
            </a:r>
            <a:endParaRPr lang="en-US" altLang="zh-CN" sz="2400" dirty="0" smtClean="0"/>
          </a:p>
          <a:p>
            <a:pPr lvl="1"/>
            <a:r>
              <a:rPr lang="en-US" altLang="zh-CN" sz="2000" dirty="0" smtClean="0"/>
              <a:t>AT&amp;T</a:t>
            </a:r>
            <a:r>
              <a:rPr lang="zh-CN" altLang="en-US" sz="2000" dirty="0" smtClean="0"/>
              <a:t>三种操作数</a:t>
            </a:r>
            <a:r>
              <a:rPr lang="en-US" altLang="zh-CN" sz="2000" dirty="0" smtClean="0"/>
              <a:t>(operand)</a:t>
            </a:r>
            <a:r>
              <a:rPr lang="zh-CN" altLang="en-US" sz="2000" dirty="0" smtClean="0"/>
              <a:t>：立即数</a:t>
            </a:r>
            <a:r>
              <a:rPr lang="en-US" altLang="zh-CN" sz="2000" dirty="0" smtClean="0"/>
              <a:t>(Immediate)</a:t>
            </a:r>
            <a:r>
              <a:rPr lang="zh-CN" altLang="en-US" sz="2000" dirty="0" smtClean="0"/>
              <a:t>，寄存器</a:t>
            </a:r>
            <a:r>
              <a:rPr lang="en-US" altLang="zh-CN" sz="2000" dirty="0" smtClean="0"/>
              <a:t>(Register)</a:t>
            </a:r>
            <a:r>
              <a:rPr lang="zh-CN" altLang="en-US" sz="2000" dirty="0" smtClean="0"/>
              <a:t>和存储器</a:t>
            </a:r>
            <a:r>
              <a:rPr lang="en-US" altLang="zh-CN" sz="2000" dirty="0" smtClean="0"/>
              <a:t>(Memory)</a:t>
            </a:r>
          </a:p>
        </p:txBody>
      </p:sp>
      <p:pic>
        <p:nvPicPr>
          <p:cNvPr id="6146" name="Picture 2"/>
          <p:cNvPicPr>
            <a:picLocks noChangeAspect="1" noChangeArrowheads="1"/>
          </p:cNvPicPr>
          <p:nvPr/>
        </p:nvPicPr>
        <p:blipFill>
          <a:blip r:embed="rId3" cstate="print"/>
          <a:srcRect/>
          <a:stretch>
            <a:fillRect/>
          </a:stretch>
        </p:blipFill>
        <p:spPr bwMode="auto">
          <a:xfrm>
            <a:off x="1143000" y="2362200"/>
            <a:ext cx="6381750" cy="3305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a:t>
            </a:r>
            <a:endParaRPr lang="en-US" altLang="zh-CN" sz="2400" dirty="0" smtClean="0"/>
          </a:p>
          <a:p>
            <a:pPr lvl="1"/>
            <a:r>
              <a:rPr lang="en-US" altLang="zh-CN" sz="2000" dirty="0" smtClean="0"/>
              <a:t>IA32</a:t>
            </a:r>
            <a:r>
              <a:rPr lang="zh-CN" altLang="en-US" sz="2000" dirty="0" smtClean="0"/>
              <a:t>不支持直接</a:t>
            </a:r>
            <a:r>
              <a:rPr lang="en-US" altLang="zh-CN" sz="2000" dirty="0" smtClean="0"/>
              <a:t>Memory-&gt;Memory</a:t>
            </a:r>
            <a:r>
              <a:rPr lang="zh-CN" altLang="en-US" sz="2000" dirty="0" smtClean="0"/>
              <a:t>的数据存储</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1066800" y="2085975"/>
            <a:ext cx="6810375"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下面的汇编代码有两点值得注意</a:t>
            </a:r>
            <a:endParaRPr lang="en-US" altLang="zh-CN" sz="2000" dirty="0" smtClean="0"/>
          </a:p>
          <a:p>
            <a:pPr marL="1257300" lvl="2" indent="-342900">
              <a:buFont typeface="+mj-lt"/>
              <a:buAutoNum type="arabicParenR"/>
            </a:pPr>
            <a:r>
              <a:rPr lang="zh-CN" altLang="en-US" sz="1800" dirty="0" smtClean="0"/>
              <a:t>指针的访问用了两条指令完成，第一步取指针指向的地址值存入寄存器</a:t>
            </a:r>
            <a:r>
              <a:rPr lang="en-US" altLang="zh-CN" sz="1800" dirty="0" smtClean="0"/>
              <a:t>%</a:t>
            </a:r>
            <a:r>
              <a:rPr lang="en-US" altLang="zh-CN" sz="1800" dirty="0" err="1" smtClean="0"/>
              <a:t>edx</a:t>
            </a:r>
            <a:r>
              <a:rPr lang="zh-CN" altLang="en-US" sz="1800" dirty="0" smtClean="0"/>
              <a:t>，第二步使用</a:t>
            </a:r>
            <a:r>
              <a:rPr lang="en-US" altLang="zh-CN" sz="1800" dirty="0" smtClean="0"/>
              <a:t>%</a:t>
            </a:r>
            <a:r>
              <a:rPr lang="en-US" altLang="zh-CN" sz="1800" dirty="0" err="1" smtClean="0"/>
              <a:t>edx</a:t>
            </a:r>
            <a:r>
              <a:rPr lang="zh-CN" altLang="en-US" sz="1800" dirty="0" smtClean="0"/>
              <a:t>访问存储器取出地址中存储的值</a:t>
            </a:r>
            <a:r>
              <a:rPr lang="en-US" altLang="zh-CN" sz="1800" dirty="0" smtClean="0"/>
              <a:t>(</a:t>
            </a:r>
            <a:r>
              <a:rPr lang="zh-CN" altLang="en-US" sz="1800" dirty="0" smtClean="0"/>
              <a:t>指针访问</a:t>
            </a:r>
            <a:r>
              <a:rPr lang="en-US" altLang="zh-CN" sz="1800" dirty="0" smtClean="0"/>
              <a:t>performance</a:t>
            </a:r>
            <a:r>
              <a:rPr lang="zh-CN" altLang="en-US" sz="1800" dirty="0" smtClean="0"/>
              <a:t>差</a:t>
            </a:r>
            <a:r>
              <a:rPr lang="en-US" altLang="zh-CN" sz="1800" dirty="0" smtClean="0"/>
              <a:t>)</a:t>
            </a:r>
          </a:p>
          <a:p>
            <a:pPr marL="1257300" lvl="2" indent="-342900">
              <a:buFont typeface="+mj-lt"/>
              <a:buAutoNum type="arabicParenR"/>
            </a:pPr>
            <a:r>
              <a:rPr lang="zh-CN" altLang="en-US" sz="1800" dirty="0" smtClean="0"/>
              <a:t>像</a:t>
            </a:r>
            <a:r>
              <a:rPr lang="en-US" altLang="zh-CN" sz="1800" dirty="0" smtClean="0"/>
              <a:t>x</a:t>
            </a:r>
            <a:r>
              <a:rPr lang="zh-CN" altLang="en-US" sz="1800" dirty="0" smtClean="0"/>
              <a:t>这样的局部变量优化掉了，转而直接存储在寄存器里面</a:t>
            </a:r>
            <a:endParaRPr lang="en-US" altLang="zh-CN" sz="1800" dirty="0" smtClean="0"/>
          </a:p>
        </p:txBody>
      </p:sp>
      <p:pic>
        <p:nvPicPr>
          <p:cNvPr id="8194" name="Picture 2"/>
          <p:cNvPicPr>
            <a:picLocks noChangeAspect="1" noChangeArrowheads="1"/>
          </p:cNvPicPr>
          <p:nvPr/>
        </p:nvPicPr>
        <p:blipFill>
          <a:blip r:embed="rId3" cstate="print"/>
          <a:srcRect/>
          <a:stretch>
            <a:fillRect/>
          </a:stretch>
        </p:blipFill>
        <p:spPr bwMode="auto">
          <a:xfrm>
            <a:off x="838200" y="3352800"/>
            <a:ext cx="7753350" cy="190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Data Movement Instructions </a:t>
            </a:r>
            <a:r>
              <a:rPr lang="en-US" altLang="zh-CN" sz="2400" dirty="0" smtClean="0"/>
              <a:t>example</a:t>
            </a:r>
          </a:p>
          <a:p>
            <a:pPr lvl="1"/>
            <a:r>
              <a:rPr lang="zh-CN" altLang="en-US" sz="2000" dirty="0" smtClean="0"/>
              <a:t>完成下面的汇编指令，注意在</a:t>
            </a:r>
            <a:r>
              <a:rPr lang="en-US" altLang="zh-CN" sz="2000" dirty="0" smtClean="0"/>
              <a:t>C</a:t>
            </a:r>
            <a:r>
              <a:rPr lang="zh-CN" altLang="en-US" sz="2000" dirty="0" smtClean="0"/>
              <a:t>语言中，当执行涉及大小变化有涉及符号改变的强制类型转换时，操作应该先改变大小</a:t>
            </a:r>
            <a:endParaRPr lang="en-US" altLang="zh-CN" sz="1800" dirty="0" smtClean="0"/>
          </a:p>
        </p:txBody>
      </p:sp>
      <p:pic>
        <p:nvPicPr>
          <p:cNvPr id="9218" name="Picture 2"/>
          <p:cNvPicPr>
            <a:picLocks noChangeAspect="1" noChangeArrowheads="1"/>
          </p:cNvPicPr>
          <p:nvPr/>
        </p:nvPicPr>
        <p:blipFill>
          <a:blip r:embed="rId3" cstate="print"/>
          <a:srcRect/>
          <a:stretch>
            <a:fillRect/>
          </a:stretch>
        </p:blipFill>
        <p:spPr bwMode="auto">
          <a:xfrm>
            <a:off x="1828800" y="2438400"/>
            <a:ext cx="4514850" cy="19621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752600" y="4572000"/>
            <a:ext cx="466725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算术逻辑运算操作</a:t>
            </a:r>
            <a:endParaRPr lang="en-US" altLang="zh-CN" sz="2400" dirty="0" smtClean="0"/>
          </a:p>
          <a:p>
            <a:pPr lvl="1"/>
            <a:r>
              <a:rPr lang="en-US" altLang="zh-CN" sz="2000" dirty="0" smtClean="0"/>
              <a:t>SAR - </a:t>
            </a:r>
            <a:r>
              <a:rPr lang="zh-CN" altLang="en-US" sz="2000" dirty="0" smtClean="0"/>
              <a:t>符号填充</a:t>
            </a:r>
            <a:endParaRPr lang="en-US" altLang="zh-CN" sz="2000" dirty="0" smtClean="0"/>
          </a:p>
          <a:p>
            <a:pPr lvl="1"/>
            <a:r>
              <a:rPr lang="en-US" altLang="zh-CN" sz="2000" dirty="0" smtClean="0"/>
              <a:t>SHR - 0</a:t>
            </a:r>
            <a:r>
              <a:rPr lang="zh-CN" altLang="en-US" sz="2000" dirty="0" smtClean="0"/>
              <a:t>填充</a:t>
            </a:r>
            <a:endParaRPr lang="en-US" altLang="zh-CN" sz="20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r>
              <a:rPr lang="zh-CN" altLang="en-US" sz="2400" dirty="0" smtClean="0"/>
              <a:t>加载有效地址</a:t>
            </a:r>
            <a:endParaRPr lang="en-US" altLang="zh-CN" sz="2400" dirty="0" smtClean="0"/>
          </a:p>
          <a:p>
            <a:pPr lvl="1"/>
            <a:r>
              <a:rPr lang="en-US" altLang="zh-CN" sz="2000" dirty="0" smtClean="0"/>
              <a:t>Load Effective Address</a:t>
            </a:r>
            <a:r>
              <a:rPr lang="zh-CN" altLang="en-US" sz="2000" dirty="0" smtClean="0"/>
              <a:t>指令</a:t>
            </a:r>
            <a:r>
              <a:rPr lang="en-US" altLang="zh-CN" sz="2000" dirty="0" err="1" smtClean="0"/>
              <a:t>leal</a:t>
            </a:r>
            <a:r>
              <a:rPr lang="zh-CN" altLang="en-US" sz="2000" dirty="0" smtClean="0"/>
              <a:t>将变量存储器地址写入到寄存器。目的操作数必须是一个寄存器</a:t>
            </a:r>
            <a:endParaRPr lang="en-US" altLang="zh-CN" sz="1800" dirty="0" smtClean="0"/>
          </a:p>
        </p:txBody>
      </p:sp>
      <p:pic>
        <p:nvPicPr>
          <p:cNvPr id="10242" name="Picture 2"/>
          <p:cNvPicPr>
            <a:picLocks noChangeAspect="1" noChangeArrowheads="1"/>
          </p:cNvPicPr>
          <p:nvPr/>
        </p:nvPicPr>
        <p:blipFill>
          <a:blip r:embed="rId3" cstate="print"/>
          <a:srcRect/>
          <a:stretch>
            <a:fillRect/>
          </a:stretch>
        </p:blipFill>
        <p:spPr bwMode="auto">
          <a:xfrm>
            <a:off x="3733800" y="1219200"/>
            <a:ext cx="4419600" cy="4400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特殊的算术操作</a:t>
            </a:r>
            <a:endParaRPr lang="en-US" altLang="zh-CN" sz="2400" dirty="0" smtClean="0"/>
          </a:p>
          <a:p>
            <a:pPr lvl="1"/>
            <a:endParaRPr lang="en-US" altLang="zh-CN" sz="1800" dirty="0" smtClean="0"/>
          </a:p>
        </p:txBody>
      </p:sp>
      <p:pic>
        <p:nvPicPr>
          <p:cNvPr id="11266" name="Picture 2"/>
          <p:cNvPicPr>
            <a:picLocks noChangeAspect="1" noChangeArrowheads="1"/>
          </p:cNvPicPr>
          <p:nvPr/>
        </p:nvPicPr>
        <p:blipFill>
          <a:blip r:embed="rId3" cstate="print"/>
          <a:srcRect/>
          <a:stretch>
            <a:fillRect/>
          </a:stretch>
        </p:blipFill>
        <p:spPr bwMode="auto">
          <a:xfrm>
            <a:off x="1219200" y="1752600"/>
            <a:ext cx="6457950" cy="3181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Condition Code Registers (Control)</a:t>
            </a:r>
          </a:p>
          <a:p>
            <a:pPr lvl="1"/>
            <a:r>
              <a:rPr lang="zh-CN" altLang="en-US" sz="1800" dirty="0" smtClean="0"/>
              <a:t>保存了最近的算术或逻辑操作的属性，可以检测这些寄存器来执行条件分支指令</a:t>
            </a:r>
            <a:endParaRPr lang="en-US" altLang="zh-CN" sz="1800" dirty="0" smtClean="0"/>
          </a:p>
          <a:p>
            <a:pPr lvl="1"/>
            <a:r>
              <a:rPr lang="en-US" altLang="zh-CN" sz="1800" dirty="0" smtClean="0"/>
              <a:t>Condition code</a:t>
            </a:r>
            <a:r>
              <a:rPr lang="zh-CN" altLang="en-US" sz="1800" dirty="0" smtClean="0"/>
              <a:t>有：</a:t>
            </a:r>
            <a:endParaRPr lang="en-US" altLang="zh-CN" sz="1800" dirty="0" smtClean="0"/>
          </a:p>
          <a:p>
            <a:pPr lvl="2"/>
            <a:r>
              <a:rPr lang="en-US" altLang="zh-CN" sz="1600" dirty="0" smtClean="0"/>
              <a:t>CF: </a:t>
            </a:r>
            <a:r>
              <a:rPr lang="zh-CN" altLang="en-US" sz="1600" dirty="0" smtClean="0"/>
              <a:t>进位标志。最近的操作时使最高位产生了进位，可以用来检测无符号操作数的溢出</a:t>
            </a:r>
            <a:endParaRPr lang="en-US" altLang="zh-CN" sz="1600" dirty="0" smtClean="0"/>
          </a:p>
          <a:p>
            <a:pPr lvl="2"/>
            <a:r>
              <a:rPr lang="en-US" altLang="zh-CN" sz="1600" dirty="0" smtClean="0"/>
              <a:t>ZF: </a:t>
            </a:r>
            <a:r>
              <a:rPr lang="zh-CN" altLang="en-US" sz="1600" dirty="0" smtClean="0"/>
              <a:t>零标志。最近的操作得出的结果为</a:t>
            </a:r>
            <a:r>
              <a:rPr lang="en-US" altLang="zh-CN" sz="1600" dirty="0" smtClean="0"/>
              <a:t>0</a:t>
            </a:r>
          </a:p>
          <a:p>
            <a:pPr lvl="2"/>
            <a:r>
              <a:rPr lang="en-US" altLang="zh-CN" sz="1600" dirty="0" smtClean="0"/>
              <a:t>SF: </a:t>
            </a:r>
            <a:r>
              <a:rPr lang="zh-CN" altLang="en-US" sz="1600" dirty="0" smtClean="0"/>
              <a:t>符号标志。最近的操作得到的结果为负数</a:t>
            </a:r>
            <a:endParaRPr lang="en-US" altLang="zh-CN" sz="1600" dirty="0" smtClean="0"/>
          </a:p>
          <a:p>
            <a:pPr lvl="2"/>
            <a:r>
              <a:rPr lang="en-US" altLang="zh-CN" sz="1600" dirty="0" smtClean="0"/>
              <a:t>OF: </a:t>
            </a:r>
            <a:r>
              <a:rPr lang="zh-CN" altLang="en-US" sz="1600" dirty="0" smtClean="0"/>
              <a:t>溢出标志。最近的操作导致一个补码溢出</a:t>
            </a:r>
            <a:r>
              <a:rPr lang="en-US" altLang="zh-CN" sz="1600" dirty="0" smtClean="0"/>
              <a:t>——</a:t>
            </a:r>
            <a:r>
              <a:rPr lang="zh-CN" altLang="en-US" sz="1600" dirty="0" smtClean="0"/>
              <a:t>正溢出或负溢出</a:t>
            </a:r>
            <a:endParaRPr lang="en-US" altLang="zh-CN" sz="1600" dirty="0" smtClean="0"/>
          </a:p>
          <a:p>
            <a:pPr lvl="1"/>
            <a:r>
              <a:rPr lang="zh-CN" altLang="en-US" sz="1800" dirty="0" smtClean="0"/>
              <a:t>算术和逻辑指令除了</a:t>
            </a:r>
            <a:r>
              <a:rPr lang="en-US" altLang="zh-CN" sz="1800" dirty="0" err="1" smtClean="0"/>
              <a:t>leal</a:t>
            </a:r>
            <a:r>
              <a:rPr lang="zh-CN" altLang="en-US" sz="1800" dirty="0" smtClean="0"/>
              <a:t>之外，其它都会设置相应的</a:t>
            </a:r>
            <a:r>
              <a:rPr lang="en-US" altLang="zh-CN" sz="1800" dirty="0" smtClean="0"/>
              <a:t>condition code</a:t>
            </a:r>
            <a:r>
              <a:rPr lang="zh-CN" altLang="en-US" sz="1800" dirty="0" smtClean="0"/>
              <a:t>寄存器</a:t>
            </a:r>
            <a:endParaRPr lang="en-US" altLang="zh-CN" sz="1800" dirty="0" smtClean="0"/>
          </a:p>
          <a:p>
            <a:pPr lvl="1"/>
            <a:r>
              <a:rPr lang="zh-CN" altLang="en-US" sz="1800" dirty="0" smtClean="0"/>
              <a:t>下面的指令只设置</a:t>
            </a:r>
            <a:r>
              <a:rPr lang="en-US" altLang="zh-CN" sz="1800" dirty="0" smtClean="0"/>
              <a:t>condition code</a:t>
            </a:r>
            <a:r>
              <a:rPr lang="zh-CN" altLang="en-US" sz="1800" dirty="0" smtClean="0"/>
              <a:t>寄存器</a:t>
            </a:r>
            <a:endParaRPr lang="en-US" altLang="zh-CN" sz="1800" dirty="0" smtClean="0"/>
          </a:p>
        </p:txBody>
      </p:sp>
      <p:pic>
        <p:nvPicPr>
          <p:cNvPr id="12290" name="Picture 2"/>
          <p:cNvPicPr>
            <a:picLocks noChangeAspect="1" noChangeArrowheads="1"/>
          </p:cNvPicPr>
          <p:nvPr/>
        </p:nvPicPr>
        <p:blipFill>
          <a:blip r:embed="rId3" cstate="print"/>
          <a:srcRect/>
          <a:stretch>
            <a:fillRect/>
          </a:stretch>
        </p:blipFill>
        <p:spPr bwMode="auto">
          <a:xfrm>
            <a:off x="2438400" y="4563137"/>
            <a:ext cx="3924300" cy="2294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访问</a:t>
            </a:r>
            <a:r>
              <a:rPr lang="en-US" altLang="zh-CN" sz="2400" dirty="0" smtClean="0"/>
              <a:t>Condition Codes (</a:t>
            </a:r>
            <a:r>
              <a:rPr lang="zh-CN" altLang="en-US" sz="2400" dirty="0" smtClean="0"/>
              <a:t>通常不直接访问</a:t>
            </a:r>
            <a:r>
              <a:rPr lang="en-US" altLang="zh-CN" sz="2400" dirty="0" smtClean="0"/>
              <a:t>)</a:t>
            </a:r>
          </a:p>
          <a:p>
            <a:pPr marL="800100" lvl="1" indent="-342900">
              <a:buFont typeface="+mj-lt"/>
              <a:buAutoNum type="arabicParenR"/>
            </a:pPr>
            <a:r>
              <a:rPr lang="zh-CN" altLang="en-US" sz="2000" dirty="0" smtClean="0"/>
              <a:t>根据</a:t>
            </a:r>
            <a:r>
              <a:rPr lang="en-US" altLang="zh-CN" sz="2000" dirty="0" smtClean="0"/>
              <a:t>condition codes</a:t>
            </a:r>
            <a:r>
              <a:rPr lang="zh-CN" altLang="en-US" sz="2000" dirty="0" smtClean="0"/>
              <a:t>的某个组合，将一个字节设置为</a:t>
            </a:r>
            <a:r>
              <a:rPr lang="en-US" altLang="zh-CN" sz="2000" dirty="0" smtClean="0"/>
              <a:t>0</a:t>
            </a:r>
            <a:r>
              <a:rPr lang="zh-CN" altLang="en-US" sz="2000" dirty="0" smtClean="0"/>
              <a:t>或者</a:t>
            </a:r>
            <a:r>
              <a:rPr lang="en-US" altLang="zh-CN" sz="2000" dirty="0" smtClean="0"/>
              <a:t>1</a:t>
            </a:r>
          </a:p>
          <a:p>
            <a:pPr marL="800100" lvl="1" indent="-342900">
              <a:buFont typeface="+mj-lt"/>
              <a:buAutoNum type="arabicParenR"/>
            </a:pPr>
            <a:r>
              <a:rPr lang="zh-CN" altLang="en-US" sz="2000" dirty="0" smtClean="0"/>
              <a:t>条件跳转到程序的某个其它的部分</a:t>
            </a:r>
            <a:endParaRPr lang="en-US" altLang="zh-CN" sz="2000" dirty="0" smtClean="0"/>
          </a:p>
          <a:p>
            <a:pPr marL="800100" lvl="1" indent="-342900">
              <a:buFont typeface="+mj-lt"/>
              <a:buAutoNum type="arabicParenR"/>
            </a:pPr>
            <a:r>
              <a:rPr lang="zh-CN" altLang="en-US" sz="2000" dirty="0" smtClean="0"/>
              <a:t>有条件地传送数据</a:t>
            </a:r>
            <a:endParaRPr lang="en-US" altLang="zh-CN" sz="2000" dirty="0" smtClean="0"/>
          </a:p>
          <a:p>
            <a:pPr lvl="1"/>
            <a:r>
              <a:rPr lang="zh-CN" altLang="en-US" sz="2000" dirty="0" smtClean="0"/>
              <a:t>下表列出了第一种访问方式</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143000" y="3048000"/>
            <a:ext cx="6372225"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测试 </a:t>
            </a:r>
            <a:r>
              <a:rPr lang="en-US" altLang="zh-CN" sz="2400" dirty="0" smtClean="0"/>
              <a:t>a &lt; b</a:t>
            </a:r>
          </a:p>
          <a:p>
            <a:pPr lvl="1"/>
            <a:r>
              <a:rPr lang="en-US" altLang="zh-CN" sz="2000" dirty="0" smtClean="0"/>
              <a:t>SET </a:t>
            </a:r>
            <a:r>
              <a:rPr lang="zh-CN" altLang="en-US" sz="2000" dirty="0" smtClean="0"/>
              <a:t>指令的目的操作数是</a:t>
            </a:r>
            <a:r>
              <a:rPr lang="en-US" altLang="zh-CN" sz="2000" dirty="0" smtClean="0"/>
              <a:t>8</a:t>
            </a:r>
            <a:r>
              <a:rPr lang="zh-CN" altLang="en-US" sz="2000" dirty="0" smtClean="0"/>
              <a:t>个单字节的寄存器元素之一，或存储一个字节的存储器位置，将这个字节设置成</a:t>
            </a:r>
            <a:r>
              <a:rPr lang="en-US" altLang="zh-CN" sz="2000" dirty="0" smtClean="0"/>
              <a:t>0</a:t>
            </a:r>
            <a:r>
              <a:rPr lang="zh-CN" altLang="en-US" sz="2000" dirty="0" smtClean="0"/>
              <a:t>或者</a:t>
            </a:r>
            <a:r>
              <a:rPr lang="en-US" altLang="zh-CN" sz="2000" dirty="0" smtClean="0"/>
              <a:t>1</a:t>
            </a:r>
            <a:r>
              <a:rPr lang="zh-CN" altLang="en-US" sz="2000" dirty="0" smtClean="0"/>
              <a:t>。为了得到</a:t>
            </a:r>
            <a:r>
              <a:rPr lang="en-US" altLang="zh-CN" sz="2000" dirty="0" smtClean="0"/>
              <a:t>32bit</a:t>
            </a:r>
            <a:r>
              <a:rPr lang="zh-CN" altLang="en-US" sz="2000" dirty="0" smtClean="0"/>
              <a:t>结果，必须对最高位的</a:t>
            </a:r>
            <a:r>
              <a:rPr lang="en-US" altLang="zh-CN" sz="2000" dirty="0" smtClean="0"/>
              <a:t>24bit</a:t>
            </a:r>
            <a:r>
              <a:rPr lang="zh-CN" altLang="en-US" sz="2000" dirty="0" smtClean="0"/>
              <a:t>清零</a:t>
            </a:r>
            <a:endParaRPr lang="en-US" altLang="zh-CN" sz="2000" dirty="0" smtClean="0"/>
          </a:p>
          <a:p>
            <a:pPr lvl="1"/>
            <a:r>
              <a:rPr lang="zh-CN" altLang="en-US" sz="2000" dirty="0" smtClean="0"/>
              <a:t>根据</a:t>
            </a:r>
            <a:r>
              <a:rPr lang="en-US" altLang="zh-CN" sz="2000" dirty="0" smtClean="0"/>
              <a:t>condition code</a:t>
            </a:r>
            <a:r>
              <a:rPr lang="zh-CN" altLang="en-US" sz="2000" dirty="0" smtClean="0"/>
              <a:t>的各做这和来最后做出判断。比如当</a:t>
            </a:r>
            <a:r>
              <a:rPr lang="en-US" altLang="zh-CN" sz="2000" dirty="0" smtClean="0"/>
              <a:t>OF</a:t>
            </a:r>
            <a:r>
              <a:rPr lang="zh-CN" altLang="en-US" sz="2000" dirty="0" smtClean="0"/>
              <a:t>被设置为</a:t>
            </a:r>
            <a:r>
              <a:rPr lang="en-US" altLang="zh-CN" sz="2000" dirty="0" smtClean="0"/>
              <a:t>1</a:t>
            </a:r>
            <a:r>
              <a:rPr lang="zh-CN" altLang="en-US" sz="2000" dirty="0" smtClean="0"/>
              <a:t>时，当且仅当</a:t>
            </a:r>
            <a:r>
              <a:rPr lang="en-US" altLang="zh-CN" sz="2000" dirty="0" smtClean="0"/>
              <a:t>SF</a:t>
            </a:r>
            <a:r>
              <a:rPr lang="zh-CN" altLang="en-US" sz="2000" dirty="0" smtClean="0"/>
              <a:t>被设置为</a:t>
            </a:r>
            <a:r>
              <a:rPr lang="en-US" altLang="zh-CN" sz="2000" dirty="0" smtClean="0"/>
              <a:t>0</a:t>
            </a:r>
            <a:r>
              <a:rPr lang="zh-CN" altLang="en-US" sz="2000" dirty="0" smtClean="0"/>
              <a:t>，有</a:t>
            </a:r>
            <a:r>
              <a:rPr lang="en-US" altLang="zh-CN" sz="2000" dirty="0" smtClean="0"/>
              <a:t>a &lt; b</a:t>
            </a:r>
          </a:p>
        </p:txBody>
      </p:sp>
      <p:pic>
        <p:nvPicPr>
          <p:cNvPr id="14338" name="Picture 2"/>
          <p:cNvPicPr>
            <a:picLocks noChangeAspect="1" noChangeArrowheads="1"/>
          </p:cNvPicPr>
          <p:nvPr/>
        </p:nvPicPr>
        <p:blipFill>
          <a:blip r:embed="rId3" cstate="print"/>
          <a:srcRect/>
          <a:stretch>
            <a:fillRect/>
          </a:stretch>
        </p:blipFill>
        <p:spPr bwMode="auto">
          <a:xfrm>
            <a:off x="1371600" y="3429000"/>
            <a:ext cx="544830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a:t>
            </a:r>
            <a:endParaRPr lang="en-US" altLang="zh-CN" sz="2400" dirty="0" smtClean="0"/>
          </a:p>
          <a:p>
            <a:pPr lvl="1"/>
            <a:endParaRPr lang="en-US" altLang="zh-CN" sz="1800" dirty="0" smtClean="0"/>
          </a:p>
        </p:txBody>
      </p:sp>
      <p:pic>
        <p:nvPicPr>
          <p:cNvPr id="15362" name="Picture 2"/>
          <p:cNvPicPr>
            <a:picLocks noChangeAspect="1" noChangeArrowheads="1"/>
          </p:cNvPicPr>
          <p:nvPr/>
        </p:nvPicPr>
        <p:blipFill>
          <a:blip r:embed="rId3" cstate="print"/>
          <a:srcRect/>
          <a:stretch>
            <a:fillRect/>
          </a:stretch>
        </p:blipFill>
        <p:spPr bwMode="auto">
          <a:xfrm>
            <a:off x="1219200" y="1752600"/>
            <a:ext cx="6372225" cy="4105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系统硬件组成 </a:t>
            </a:r>
            <a:r>
              <a:rPr lang="en-US" altLang="zh-CN" sz="2400" dirty="0" smtClean="0"/>
              <a:t>(Cont.)</a:t>
            </a:r>
          </a:p>
          <a:p>
            <a:pPr lvl="1"/>
            <a:r>
              <a:rPr lang="zh-CN" altLang="en-US" sz="2000" dirty="0" smtClean="0"/>
              <a:t>处理器</a:t>
            </a:r>
            <a:r>
              <a:rPr lang="en-US" altLang="zh-CN" sz="2000" dirty="0" smtClean="0"/>
              <a:t>CPU</a:t>
            </a:r>
            <a:r>
              <a:rPr lang="zh-CN" altLang="en-US" sz="2000" dirty="0" smtClean="0"/>
              <a:t>：解释执行存储在主存中指令的引擎。处理器的核心是一个字长的程序计数器</a:t>
            </a:r>
            <a:r>
              <a:rPr lang="en-US" altLang="zh-CN" sz="2000" dirty="0" smtClean="0"/>
              <a:t>(PC)</a:t>
            </a:r>
            <a:r>
              <a:rPr lang="zh-CN" altLang="en-US" sz="2000" dirty="0" smtClean="0"/>
              <a:t>寄存器</a:t>
            </a:r>
            <a:r>
              <a:rPr lang="en-US" altLang="zh-CN" sz="2000" dirty="0" smtClean="0"/>
              <a:t>(%</a:t>
            </a:r>
            <a:r>
              <a:rPr lang="en-US" altLang="zh-CN" sz="2000" dirty="0" err="1" smtClean="0"/>
              <a:t>eip</a:t>
            </a:r>
            <a:r>
              <a:rPr lang="en-US" altLang="zh-CN" sz="2000" dirty="0" smtClean="0"/>
              <a:t> Intel)</a:t>
            </a:r>
            <a:r>
              <a:rPr lang="zh-CN" altLang="en-US" sz="2000" dirty="0" smtClean="0"/>
              <a:t>。在任何时刻，</a:t>
            </a:r>
            <a:r>
              <a:rPr lang="en-US" altLang="zh-CN" sz="2000" dirty="0" smtClean="0"/>
              <a:t>PC</a:t>
            </a:r>
            <a:r>
              <a:rPr lang="zh-CN" altLang="en-US" sz="2000" dirty="0" smtClean="0"/>
              <a:t>都指向主存中的某条机器语言指令</a:t>
            </a:r>
            <a:r>
              <a:rPr lang="en-US" altLang="zh-CN" sz="2000" dirty="0" smtClean="0"/>
              <a:t>(Load, Store, Operate, Jump etc)</a:t>
            </a:r>
          </a:p>
          <a:p>
            <a:pPr lvl="1"/>
            <a:endParaRPr lang="en-US" altLang="zh-CN" sz="2000" dirty="0" smtClean="0"/>
          </a:p>
          <a:p>
            <a:pPr>
              <a:buNone/>
            </a:pPr>
            <a:endParaRPr lang="en-US" sz="2400" dirty="0" smtClean="0"/>
          </a:p>
          <a:p>
            <a:pPr lvl="1"/>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600200" y="2667000"/>
            <a:ext cx="5438775" cy="3933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jump</a:t>
            </a:r>
            <a:r>
              <a:rPr lang="zh-CN" altLang="en-US" sz="2400" dirty="0" smtClean="0"/>
              <a:t>指令示例</a:t>
            </a:r>
            <a:endParaRPr lang="en-US" altLang="zh-CN" sz="2400" dirty="0" smtClean="0"/>
          </a:p>
          <a:p>
            <a:pPr lvl="1"/>
            <a:r>
              <a:rPr lang="zh-CN" altLang="en-US" sz="1800" dirty="0" smtClean="0"/>
              <a:t>这个例子说明，当执行与</a:t>
            </a:r>
            <a:r>
              <a:rPr lang="en-US" altLang="zh-CN" sz="1800" dirty="0" smtClean="0"/>
              <a:t>PC</a:t>
            </a:r>
            <a:r>
              <a:rPr lang="zh-CN" altLang="en-US" sz="1800" dirty="0" smtClean="0"/>
              <a:t>相关的寻址时，</a:t>
            </a:r>
            <a:r>
              <a:rPr lang="en-US" altLang="zh-CN" sz="1800" dirty="0" smtClean="0"/>
              <a:t>PC</a:t>
            </a:r>
            <a:r>
              <a:rPr lang="zh-CN" altLang="en-US" sz="1800" dirty="0" smtClean="0"/>
              <a:t>的值是跳转指令后面的那条指令的地址，而不是跳转指令本身的地址，这个惯例可以追溯到早期实现，当时处理器会将更新程序计数器作为执行一条指令的第一步</a:t>
            </a:r>
            <a:endParaRPr lang="en-US" altLang="zh-CN" sz="1800" dirty="0" smtClean="0"/>
          </a:p>
        </p:txBody>
      </p:sp>
      <p:pic>
        <p:nvPicPr>
          <p:cNvPr id="16386" name="Picture 2"/>
          <p:cNvPicPr>
            <a:picLocks noChangeAspect="1" noChangeArrowheads="1"/>
          </p:cNvPicPr>
          <p:nvPr/>
        </p:nvPicPr>
        <p:blipFill>
          <a:blip r:embed="rId3" cstate="print"/>
          <a:srcRect/>
          <a:stretch>
            <a:fillRect/>
          </a:stretch>
        </p:blipFill>
        <p:spPr bwMode="auto">
          <a:xfrm>
            <a:off x="1219200" y="4800600"/>
            <a:ext cx="6753225" cy="1809750"/>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1219200" y="2514600"/>
            <a:ext cx="4210050"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do-while</a:t>
            </a:r>
          </a:p>
          <a:p>
            <a:pPr lvl="1"/>
            <a:r>
              <a:rPr lang="zh-CN" altLang="en-US" sz="2000" dirty="0" smtClean="0"/>
              <a:t>其它的循环</a:t>
            </a:r>
            <a:r>
              <a:rPr lang="en-US" altLang="zh-CN" sz="2000" dirty="0" smtClean="0"/>
              <a:t>while/for</a:t>
            </a:r>
            <a:r>
              <a:rPr lang="zh-CN" altLang="en-US" sz="2000" dirty="0" smtClean="0"/>
              <a:t>一般会转换成</a:t>
            </a:r>
            <a:r>
              <a:rPr lang="en-US" altLang="zh-CN" sz="2000" dirty="0" smtClean="0"/>
              <a:t>do-while</a:t>
            </a:r>
            <a:r>
              <a:rPr lang="zh-CN" altLang="en-US" sz="2000" dirty="0" smtClean="0"/>
              <a:t>然后再翻译成机器代码</a:t>
            </a:r>
            <a:endParaRPr lang="en-US" altLang="zh-CN" sz="2000" dirty="0" smtClean="0"/>
          </a:p>
        </p:txBody>
      </p:sp>
      <p:pic>
        <p:nvPicPr>
          <p:cNvPr id="17410" name="Picture 2"/>
          <p:cNvPicPr>
            <a:picLocks noChangeAspect="1" noChangeArrowheads="1"/>
          </p:cNvPicPr>
          <p:nvPr/>
        </p:nvPicPr>
        <p:blipFill>
          <a:blip r:embed="rId3" cstate="print"/>
          <a:srcRect/>
          <a:stretch>
            <a:fillRect/>
          </a:stretch>
        </p:blipFill>
        <p:spPr bwMode="auto">
          <a:xfrm>
            <a:off x="1001111" y="2070538"/>
            <a:ext cx="755332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while</a:t>
            </a:r>
          </a:p>
          <a:p>
            <a:pPr lvl="1"/>
            <a:endParaRPr lang="en-US" altLang="zh-CN" sz="1800" dirty="0" smtClean="0"/>
          </a:p>
        </p:txBody>
      </p:sp>
      <p:pic>
        <p:nvPicPr>
          <p:cNvPr id="18434" name="Picture 2"/>
          <p:cNvPicPr>
            <a:picLocks noChangeAspect="1" noChangeArrowheads="1"/>
          </p:cNvPicPr>
          <p:nvPr/>
        </p:nvPicPr>
        <p:blipFill>
          <a:blip r:embed="rId3" cstate="print"/>
          <a:srcRect/>
          <a:stretch>
            <a:fillRect/>
          </a:stretch>
        </p:blipFill>
        <p:spPr bwMode="auto">
          <a:xfrm>
            <a:off x="1865596" y="1066801"/>
            <a:ext cx="553533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for</a:t>
            </a:r>
          </a:p>
          <a:p>
            <a:pPr lvl="1"/>
            <a:endParaRPr lang="en-US" altLang="zh-CN" sz="1800" dirty="0" smtClean="0"/>
          </a:p>
        </p:txBody>
      </p:sp>
      <p:pic>
        <p:nvPicPr>
          <p:cNvPr id="19458" name="Picture 2"/>
          <p:cNvPicPr>
            <a:picLocks noChangeAspect="1" noChangeArrowheads="1"/>
          </p:cNvPicPr>
          <p:nvPr/>
        </p:nvPicPr>
        <p:blipFill>
          <a:blip r:embed="rId3" cstate="print"/>
          <a:srcRect/>
          <a:stretch>
            <a:fillRect/>
          </a:stretch>
        </p:blipFill>
        <p:spPr bwMode="auto">
          <a:xfrm>
            <a:off x="1447800" y="1038225"/>
            <a:ext cx="6105525" cy="581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lnSpcReduction="10000"/>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1800" dirty="0" smtClean="0"/>
              <a:t>实现条件操作的传统方法是利用</a:t>
            </a:r>
            <a:r>
              <a:rPr lang="zh-CN" altLang="en-US" sz="1800" dirty="0" smtClean="0">
                <a:solidFill>
                  <a:srgbClr val="FF0000"/>
                </a:solidFill>
              </a:rPr>
              <a:t>控制</a:t>
            </a:r>
            <a:r>
              <a:rPr lang="zh-CN" altLang="en-US" sz="1800" dirty="0" smtClean="0"/>
              <a:t>的条件转移。当条件满足时，程序沿着一条执行路径执行，当条件不满足时，就走另外一条路径。这种机制简单而通用，但在现代处理器上，可能会非常低效</a:t>
            </a:r>
            <a:endParaRPr lang="en-US" altLang="zh-CN" sz="1800" dirty="0" smtClean="0"/>
          </a:p>
          <a:p>
            <a:pPr lvl="1"/>
            <a:r>
              <a:rPr lang="zh-CN" altLang="en-US" sz="1800" dirty="0" smtClean="0">
                <a:solidFill>
                  <a:srgbClr val="FF0000"/>
                </a:solidFill>
              </a:rPr>
              <a:t>数据</a:t>
            </a:r>
            <a:r>
              <a:rPr lang="zh-CN" altLang="en-US" sz="1800" dirty="0" smtClean="0"/>
              <a:t>的条件转移是一种替代策略。这种方法先计算一个条件操作的两种结果，然后根据条件是否满足从而选取一个。只有在一些受限的情况下，这种策略才可行</a:t>
            </a:r>
            <a:endParaRPr lang="en-US" altLang="zh-CN" sz="1800" dirty="0" smtClean="0"/>
          </a:p>
          <a:p>
            <a:pPr lvl="1"/>
            <a:r>
              <a:rPr lang="zh-CN" altLang="en-US" sz="1800" dirty="0" smtClean="0"/>
              <a:t>最高效的是实现专门的条件传送指令。为什么高效？</a:t>
            </a:r>
            <a:r>
              <a:rPr lang="en-US" altLang="zh-CN" sz="1800" dirty="0" smtClean="0"/>
              <a:t/>
            </a:r>
            <a:br>
              <a:rPr lang="en-US" altLang="zh-CN" sz="1800" dirty="0" smtClean="0"/>
            </a:br>
            <a:r>
              <a:rPr lang="zh-CN" altLang="en-US" sz="1800" dirty="0" smtClean="0"/>
              <a:t>处理器通过使用流水线</a:t>
            </a:r>
            <a:r>
              <a:rPr lang="en-US" altLang="zh-CN" sz="1800" dirty="0" smtClean="0"/>
              <a:t>pipelining</a:t>
            </a:r>
            <a:r>
              <a:rPr lang="zh-CN" altLang="en-US" sz="1800" dirty="0" smtClean="0"/>
              <a:t>来获得高性能。在流水线中，一条指令处理要经过一系列的阶段，每个阶段执行所需操作的一小部分</a:t>
            </a:r>
            <a:r>
              <a:rPr lang="en-US" altLang="zh-CN" sz="1800" dirty="0" smtClean="0"/>
              <a:t>(</a:t>
            </a:r>
            <a:r>
              <a:rPr lang="zh-CN" altLang="en-US" sz="1800" dirty="0" smtClean="0"/>
              <a:t>例如，从存储器中取指令，确定指令类型，从存储器中读数据，执行算术运算，向存储器中写数据，以及更新程序计数器</a:t>
            </a:r>
            <a:r>
              <a:rPr lang="en-US" altLang="zh-CN" sz="1800" dirty="0" smtClean="0"/>
              <a:t>)</a:t>
            </a:r>
            <a:r>
              <a:rPr lang="zh-CN" altLang="en-US" sz="1800" dirty="0" smtClean="0"/>
              <a:t>。这种方法通过重叠连续指令的步骤来获得高性能，例如在取一条指令的时候，执行它前面一条指令的算术运算。要做到这一点，要求能够事先确定要执行指令的序列，这样才能保持流水线中充满了要执行的指令。当机器遇到条件跳转时，它常常还不能够确定是否会进行跳转。处理器采用非常精密的分支预取逻辑猜测每条跳转指令是否会执行。只要猜测比较可靠</a:t>
            </a:r>
            <a:r>
              <a:rPr lang="en-US" altLang="zh-CN" sz="1800" dirty="0" smtClean="0"/>
              <a:t>(%90</a:t>
            </a:r>
            <a:r>
              <a:rPr lang="zh-CN" altLang="en-US" sz="1800" dirty="0" smtClean="0"/>
              <a:t>以上成功率</a:t>
            </a:r>
            <a:r>
              <a:rPr lang="en-US" altLang="zh-CN" sz="1800" dirty="0" smtClean="0"/>
              <a:t>)</a:t>
            </a:r>
            <a:r>
              <a:rPr lang="zh-CN" altLang="en-US" sz="1800" dirty="0" smtClean="0"/>
              <a:t>，指令流水线中就会充满着指令。另一方面，错误预测一个跳转要求处理器丢掉它为改跳转指令后所有指令所做的工作</a:t>
            </a:r>
            <a:r>
              <a:rPr lang="en-US" altLang="zh-CN" sz="1800" dirty="0" smtClean="0"/>
              <a:t>(20~40</a:t>
            </a:r>
            <a:r>
              <a:rPr lang="zh-CN" altLang="en-US" sz="1800" dirty="0" smtClean="0"/>
              <a:t>个时钟周期被浪费</a:t>
            </a:r>
            <a:r>
              <a:rPr lang="en-US" altLang="zh-CN" sz="1800" dirty="0" smtClean="0"/>
              <a:t>)</a:t>
            </a:r>
            <a:r>
              <a:rPr lang="zh-CN" altLang="en-US" sz="1800" dirty="0" smtClean="0"/>
              <a:t>，然后再开始用正确位置处起始的指令去填充流水线</a:t>
            </a:r>
            <a:endParaRPr lang="en-US" altLang="zh-CN" sz="18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a:t>
            </a:r>
            <a:r>
              <a:rPr lang="en-US" altLang="zh-CN" sz="2400" dirty="0" smtClean="0"/>
              <a:t>(</a:t>
            </a:r>
            <a:r>
              <a:rPr lang="en-US" sz="2400" dirty="0" smtClean="0"/>
              <a:t>Conditional Move Instructions</a:t>
            </a:r>
            <a:r>
              <a:rPr lang="en-US" altLang="zh-CN" sz="2400" dirty="0" smtClean="0"/>
              <a:t>)</a:t>
            </a:r>
          </a:p>
          <a:p>
            <a:pPr lvl="1"/>
            <a:r>
              <a:rPr lang="zh-CN" altLang="en-US" sz="2000" dirty="0" smtClean="0"/>
              <a:t>与条件跳转不同，处理器可以执行条件传送，而无需预测测试结果。处理器只是读取原值，检查条件吗，然后要么更新目的寄存器，要么保持不变</a:t>
            </a:r>
            <a:endParaRPr lang="en-US" altLang="zh-CN" sz="2000" dirty="0" smtClean="0"/>
          </a:p>
        </p:txBody>
      </p:sp>
      <p:pic>
        <p:nvPicPr>
          <p:cNvPr id="20482" name="Picture 2"/>
          <p:cNvPicPr>
            <a:picLocks noChangeAspect="1" noChangeArrowheads="1"/>
          </p:cNvPicPr>
          <p:nvPr/>
        </p:nvPicPr>
        <p:blipFill>
          <a:blip r:embed="rId3" cstate="print"/>
          <a:srcRect/>
          <a:stretch>
            <a:fillRect/>
          </a:stretch>
        </p:blipFill>
        <p:spPr bwMode="auto">
          <a:xfrm>
            <a:off x="1371600" y="2743200"/>
            <a:ext cx="6248400" cy="364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条件传送指令示例</a:t>
            </a:r>
            <a:endParaRPr lang="en-US" altLang="zh-CN" sz="2400" dirty="0" smtClean="0"/>
          </a:p>
          <a:p>
            <a:pPr lvl="1"/>
            <a:r>
              <a:rPr lang="zh-CN" altLang="en-US" sz="2000" dirty="0" smtClean="0"/>
              <a:t>基于条件传送的代码，会对</a:t>
            </a:r>
            <a:r>
              <a:rPr lang="en-US" altLang="zh-CN" sz="2000" dirty="0" smtClean="0"/>
              <a:t>then-</a:t>
            </a:r>
            <a:r>
              <a:rPr lang="en-US" altLang="zh-CN" sz="2000" dirty="0" err="1" smtClean="0"/>
              <a:t>expr</a:t>
            </a:r>
            <a:r>
              <a:rPr lang="zh-CN" altLang="en-US" sz="2000" dirty="0" smtClean="0"/>
              <a:t>和</a:t>
            </a:r>
            <a:r>
              <a:rPr lang="en-US" altLang="zh-CN" sz="2000" dirty="0" smtClean="0"/>
              <a:t>else-</a:t>
            </a:r>
            <a:r>
              <a:rPr lang="en-US" altLang="zh-CN" sz="2000" dirty="0" err="1" smtClean="0"/>
              <a:t>expr</a:t>
            </a:r>
            <a:r>
              <a:rPr lang="zh-CN" altLang="en-US" sz="2000" dirty="0" smtClean="0"/>
              <a:t>都求值。所以不是所有的条件表达式都可以用条件传送来编译，比如两个表达式的任意一个可能产生错误条件或副作用</a:t>
            </a:r>
            <a:endParaRPr lang="en-US" altLang="zh-CN" sz="2000" dirty="0" smtClean="0"/>
          </a:p>
          <a:p>
            <a:pPr lvl="1"/>
            <a:r>
              <a:rPr lang="zh-CN" altLang="en-US" sz="2000" dirty="0" smtClean="0"/>
              <a:t>条件传送也不是总会改进代码的效率。例如，如果</a:t>
            </a:r>
            <a:r>
              <a:rPr lang="en-US" altLang="zh-CN" sz="2000" dirty="0" smtClean="0"/>
              <a:t>then-</a:t>
            </a:r>
            <a:r>
              <a:rPr lang="en-US" altLang="zh-CN" sz="2000" dirty="0" err="1" smtClean="0"/>
              <a:t>expr</a:t>
            </a:r>
            <a:r>
              <a:rPr lang="zh-CN" altLang="en-US" sz="2000" dirty="0" smtClean="0"/>
              <a:t>或者</a:t>
            </a:r>
            <a:r>
              <a:rPr lang="en-US" altLang="zh-CN" sz="2000" dirty="0" smtClean="0"/>
              <a:t>else-</a:t>
            </a:r>
            <a:r>
              <a:rPr lang="en-US" altLang="zh-CN" sz="2000" dirty="0" err="1" smtClean="0"/>
              <a:t>expr</a:t>
            </a:r>
            <a:r>
              <a:rPr lang="zh-CN" altLang="en-US" sz="2000" dirty="0" smtClean="0"/>
              <a:t>求值需要大量的计算，那么相对应的条件不满足时，这些工作就白费了。对</a:t>
            </a:r>
            <a:r>
              <a:rPr lang="en-US" altLang="zh-CN" sz="2000" dirty="0" smtClean="0"/>
              <a:t>GCC</a:t>
            </a:r>
            <a:r>
              <a:rPr lang="zh-CN" altLang="en-US" sz="2000" dirty="0" smtClean="0"/>
              <a:t>而言，只有两个表达式都很容易计算时，才会用条件传送指令。经验表明，即使许多分支预测错误的开销会超过复杂的计算，</a:t>
            </a:r>
            <a:r>
              <a:rPr lang="en-US" altLang="zh-CN" sz="2000" dirty="0" smtClean="0"/>
              <a:t>GCC</a:t>
            </a:r>
            <a:r>
              <a:rPr lang="zh-CN" altLang="en-US" sz="2000" dirty="0" smtClean="0"/>
              <a:t>还是会使用条件</a:t>
            </a:r>
            <a:r>
              <a:rPr lang="zh-CN" altLang="en-US" sz="2000" dirty="0" smtClean="0">
                <a:solidFill>
                  <a:srgbClr val="FF0000"/>
                </a:solidFill>
              </a:rPr>
              <a:t>控制</a:t>
            </a:r>
            <a:r>
              <a:rPr lang="zh-CN" altLang="en-US" sz="2000" dirty="0" smtClean="0"/>
              <a:t>转移</a:t>
            </a:r>
            <a:endParaRPr lang="en-US" altLang="zh-CN" sz="2000" dirty="0" smtClean="0"/>
          </a:p>
        </p:txBody>
      </p:sp>
      <p:pic>
        <p:nvPicPr>
          <p:cNvPr id="21506" name="Picture 2"/>
          <p:cNvPicPr>
            <a:picLocks noChangeAspect="1" noChangeArrowheads="1"/>
          </p:cNvPicPr>
          <p:nvPr/>
        </p:nvPicPr>
        <p:blipFill>
          <a:blip r:embed="rId3" cstate="print"/>
          <a:srcRect/>
          <a:stretch>
            <a:fillRect/>
          </a:stretch>
        </p:blipFill>
        <p:spPr bwMode="auto">
          <a:xfrm>
            <a:off x="381000" y="4191000"/>
            <a:ext cx="3067050" cy="285750"/>
          </a:xfrm>
          <a:prstGeom prst="rect">
            <a:avLst/>
          </a:prstGeom>
          <a:noFill/>
          <a:ln w="9525">
            <a:noFill/>
            <a:miter lim="800000"/>
            <a:headEnd/>
            <a:tailEnd/>
          </a:ln>
        </p:spPr>
      </p:pic>
      <p:pic>
        <p:nvPicPr>
          <p:cNvPr id="21507" name="Picture 3"/>
          <p:cNvPicPr>
            <a:picLocks noChangeAspect="1" noChangeArrowheads="1"/>
          </p:cNvPicPr>
          <p:nvPr/>
        </p:nvPicPr>
        <p:blipFill>
          <a:blip r:embed="rId4" cstate="print"/>
          <a:srcRect/>
          <a:stretch>
            <a:fillRect/>
          </a:stretch>
        </p:blipFill>
        <p:spPr bwMode="auto">
          <a:xfrm>
            <a:off x="152400" y="5019675"/>
            <a:ext cx="1971675" cy="1476375"/>
          </a:xfrm>
          <a:prstGeom prst="rect">
            <a:avLst/>
          </a:prstGeom>
          <a:noFill/>
          <a:ln w="9525">
            <a:noFill/>
            <a:miter lim="800000"/>
            <a:headEnd/>
            <a:tailEnd/>
          </a:ln>
        </p:spPr>
      </p:pic>
      <p:pic>
        <p:nvPicPr>
          <p:cNvPr id="21508" name="Picture 4"/>
          <p:cNvPicPr>
            <a:picLocks noChangeAspect="1" noChangeArrowheads="1"/>
          </p:cNvPicPr>
          <p:nvPr/>
        </p:nvPicPr>
        <p:blipFill>
          <a:blip r:embed="rId5" cstate="print"/>
          <a:srcRect/>
          <a:stretch>
            <a:fillRect/>
          </a:stretch>
        </p:blipFill>
        <p:spPr bwMode="auto">
          <a:xfrm>
            <a:off x="2590800" y="4943475"/>
            <a:ext cx="1409700" cy="895350"/>
          </a:xfrm>
          <a:prstGeom prst="rect">
            <a:avLst/>
          </a:prstGeom>
          <a:noFill/>
          <a:ln w="9525">
            <a:noFill/>
            <a:miter lim="800000"/>
            <a:headEnd/>
            <a:tailEnd/>
          </a:ln>
        </p:spPr>
      </p:pic>
      <p:sp>
        <p:nvSpPr>
          <p:cNvPr id="8" name="TextBox 7"/>
          <p:cNvSpPr txBox="1"/>
          <p:nvPr/>
        </p:nvSpPr>
        <p:spPr>
          <a:xfrm>
            <a:off x="304800" y="4562475"/>
            <a:ext cx="1905000" cy="369332"/>
          </a:xfrm>
          <a:prstGeom prst="rect">
            <a:avLst/>
          </a:prstGeom>
          <a:noFill/>
        </p:spPr>
        <p:txBody>
          <a:bodyPr wrap="square" rtlCol="0">
            <a:spAutoFit/>
          </a:bodyPr>
          <a:lstStyle/>
          <a:p>
            <a:r>
              <a:rPr lang="en-US" altLang="zh-CN" dirty="0" smtClean="0"/>
              <a:t>Traditional IA32</a:t>
            </a:r>
            <a:endParaRPr lang="en-US" dirty="0"/>
          </a:p>
        </p:txBody>
      </p:sp>
      <p:sp>
        <p:nvSpPr>
          <p:cNvPr id="9" name="TextBox 8"/>
          <p:cNvSpPr txBox="1"/>
          <p:nvPr/>
        </p:nvSpPr>
        <p:spPr>
          <a:xfrm>
            <a:off x="2438400" y="4562475"/>
            <a:ext cx="2209800" cy="369332"/>
          </a:xfrm>
          <a:prstGeom prst="rect">
            <a:avLst/>
          </a:prstGeom>
          <a:noFill/>
        </p:spPr>
        <p:txBody>
          <a:bodyPr wrap="square" rtlCol="0">
            <a:spAutoFit/>
          </a:bodyPr>
          <a:lstStyle/>
          <a:p>
            <a:r>
              <a:rPr lang="en-US" dirty="0" smtClean="0"/>
              <a:t>U</a:t>
            </a:r>
            <a:r>
              <a:rPr lang="en-US" altLang="zh-CN" dirty="0" smtClean="0"/>
              <a:t>se Condition Move</a:t>
            </a:r>
            <a:endParaRPr lang="en-US" dirty="0"/>
          </a:p>
        </p:txBody>
      </p:sp>
      <p:pic>
        <p:nvPicPr>
          <p:cNvPr id="21509" name="Picture 5"/>
          <p:cNvPicPr>
            <a:picLocks noChangeAspect="1" noChangeArrowheads="1"/>
          </p:cNvPicPr>
          <p:nvPr/>
        </p:nvPicPr>
        <p:blipFill>
          <a:blip r:embed="rId6" cstate="print"/>
          <a:srcRect/>
          <a:stretch>
            <a:fillRect/>
          </a:stretch>
        </p:blipFill>
        <p:spPr bwMode="auto">
          <a:xfrm>
            <a:off x="4953000" y="4943475"/>
            <a:ext cx="2409825" cy="638175"/>
          </a:xfrm>
          <a:prstGeom prst="rect">
            <a:avLst/>
          </a:prstGeom>
          <a:noFill/>
          <a:ln w="9525">
            <a:noFill/>
            <a:miter lim="800000"/>
            <a:headEnd/>
            <a:tailEnd/>
          </a:ln>
        </p:spPr>
      </p:pic>
      <p:sp>
        <p:nvSpPr>
          <p:cNvPr id="11" name="TextBox 10"/>
          <p:cNvSpPr txBox="1"/>
          <p:nvPr/>
        </p:nvSpPr>
        <p:spPr>
          <a:xfrm>
            <a:off x="4876800" y="4562475"/>
            <a:ext cx="2819400" cy="369332"/>
          </a:xfrm>
          <a:prstGeom prst="rect">
            <a:avLst/>
          </a:prstGeom>
          <a:noFill/>
        </p:spPr>
        <p:txBody>
          <a:bodyPr wrap="square" rtlCol="0">
            <a:spAutoFit/>
          </a:bodyPr>
          <a:lstStyle/>
          <a:p>
            <a:r>
              <a:rPr lang="en-US" altLang="zh-CN" dirty="0" smtClean="0"/>
              <a:t>Can’t use Condition Move</a:t>
            </a:r>
            <a:endParaRPr lang="en-US" dirty="0"/>
          </a:p>
        </p:txBody>
      </p:sp>
      <p:pic>
        <p:nvPicPr>
          <p:cNvPr id="21510" name="Picture 6"/>
          <p:cNvPicPr>
            <a:picLocks noChangeAspect="1" noChangeArrowheads="1"/>
          </p:cNvPicPr>
          <p:nvPr/>
        </p:nvPicPr>
        <p:blipFill>
          <a:blip r:embed="rId7" cstate="print"/>
          <a:srcRect/>
          <a:stretch>
            <a:fillRect/>
          </a:stretch>
        </p:blipFill>
        <p:spPr bwMode="auto">
          <a:xfrm>
            <a:off x="4895850" y="5781675"/>
            <a:ext cx="4248150" cy="1076325"/>
          </a:xfrm>
          <a:prstGeom prst="rect">
            <a:avLst/>
          </a:prstGeom>
          <a:noFill/>
          <a:ln w="9525">
            <a:noFill/>
            <a:miter lim="800000"/>
            <a:headEnd/>
            <a:tailEnd/>
          </a:ln>
        </p:spPr>
      </p:pic>
      <p:cxnSp>
        <p:nvCxnSpPr>
          <p:cNvPr id="14" name="Straight Connector 13"/>
          <p:cNvCxnSpPr/>
          <p:nvPr/>
        </p:nvCxnSpPr>
        <p:spPr>
          <a:xfrm>
            <a:off x="4572000" y="4257675"/>
            <a:ext cx="0" cy="2743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switch</a:t>
            </a:r>
          </a:p>
          <a:p>
            <a:pPr lvl="1"/>
            <a:r>
              <a:rPr lang="zh-CN" altLang="en-US" sz="2000" dirty="0" smtClean="0"/>
              <a:t>编译器可能会选择跳转表</a:t>
            </a:r>
            <a:r>
              <a:rPr lang="en-US" altLang="zh-CN" sz="2000" dirty="0" smtClean="0"/>
              <a:t>(jump table)</a:t>
            </a:r>
            <a:r>
              <a:rPr lang="zh-CN" altLang="en-US" sz="2000" dirty="0" smtClean="0"/>
              <a:t>来实现</a:t>
            </a:r>
            <a:r>
              <a:rPr lang="en-US" altLang="zh-CN" sz="2000" dirty="0" smtClean="0"/>
              <a:t>switch</a:t>
            </a:r>
            <a:r>
              <a:rPr lang="zh-CN" altLang="en-US" sz="2000" dirty="0" smtClean="0"/>
              <a:t>语句的翻译。跳转表是一个数组，表项</a:t>
            </a:r>
            <a:r>
              <a:rPr lang="en-US" altLang="zh-CN" sz="2000" dirty="0" err="1" smtClean="0"/>
              <a:t>i</a:t>
            </a:r>
            <a:r>
              <a:rPr lang="zh-CN" altLang="en-US" sz="2000" dirty="0" smtClean="0"/>
              <a:t>是一个代码段的地址，这个代码段实现当开关索引值等于</a:t>
            </a:r>
            <a:r>
              <a:rPr lang="en-US" altLang="zh-CN" sz="2000" dirty="0" err="1" smtClean="0"/>
              <a:t>i</a:t>
            </a:r>
            <a:r>
              <a:rPr lang="zh-CN" altLang="en-US" sz="2000" dirty="0" smtClean="0"/>
              <a:t>是程序应该采取的动作</a:t>
            </a:r>
            <a:endParaRPr lang="en-US" altLang="zh-CN" sz="2000" dirty="0" smtClean="0"/>
          </a:p>
          <a:p>
            <a:pPr lvl="1"/>
            <a:r>
              <a:rPr lang="en-US" altLang="zh-CN" sz="2000" dirty="0" smtClean="0"/>
              <a:t>GCC</a:t>
            </a:r>
            <a:r>
              <a:rPr lang="zh-CN" altLang="en-US" sz="2000" dirty="0" smtClean="0"/>
              <a:t>根据开关数量和开关情况值得</a:t>
            </a:r>
            <a:r>
              <a:rPr lang="en-US" altLang="zh-CN" sz="2000" dirty="0" err="1" smtClean="0"/>
              <a:t>sparsity</a:t>
            </a:r>
            <a:r>
              <a:rPr lang="zh-CN" altLang="en-US" sz="2000" dirty="0" smtClean="0"/>
              <a:t>来翻译</a:t>
            </a:r>
            <a:r>
              <a:rPr lang="en-US" altLang="zh-CN" sz="2000" dirty="0" smtClean="0"/>
              <a:t>switch</a:t>
            </a:r>
            <a:r>
              <a:rPr lang="zh-CN" altLang="en-US" sz="2000" dirty="0" smtClean="0"/>
              <a:t>语句。当开关情况数量比较多</a:t>
            </a:r>
            <a:r>
              <a:rPr lang="en-US" altLang="zh-CN" sz="2000" dirty="0" smtClean="0"/>
              <a:t>(4</a:t>
            </a:r>
            <a:r>
              <a:rPr lang="zh-CN" altLang="en-US" sz="2000" dirty="0" smtClean="0"/>
              <a:t>个以上</a:t>
            </a:r>
            <a:r>
              <a:rPr lang="en-US" altLang="zh-CN" sz="2000" dirty="0" smtClean="0"/>
              <a:t>)</a:t>
            </a:r>
            <a:r>
              <a:rPr lang="zh-CN" altLang="en-US" sz="2000" dirty="0" smtClean="0"/>
              <a:t>，并且值得范围跨度比较小时，就会使用跳转表</a:t>
            </a:r>
            <a:endParaRPr lang="en-US" altLang="zh-CN" sz="2000" dirty="0" smtClean="0"/>
          </a:p>
          <a:p>
            <a:pPr lvl="1"/>
            <a:r>
              <a:rPr lang="en-US" altLang="zh-CN" sz="2000" dirty="0" smtClean="0"/>
              <a:t>GCC</a:t>
            </a:r>
            <a:r>
              <a:rPr lang="zh-CN" altLang="en-US" sz="2000" dirty="0" smtClean="0"/>
              <a:t>创造了新运算符</a:t>
            </a:r>
            <a:r>
              <a:rPr lang="en-US" altLang="zh-CN" sz="2000" dirty="0" smtClean="0"/>
              <a:t>&amp;&amp;</a:t>
            </a:r>
            <a:r>
              <a:rPr lang="zh-CN" altLang="en-US" sz="2000" dirty="0" smtClean="0"/>
              <a:t>来创建一个指向代码位置的指针</a:t>
            </a:r>
            <a:endParaRPr lang="en-US" altLang="zh-CN" sz="2000"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066800"/>
            <a:ext cx="8229600" cy="5562600"/>
          </a:xfrm>
        </p:spPr>
        <p:txBody>
          <a:bodyPr>
            <a:normAutofit/>
          </a:bodyPr>
          <a:lstStyle/>
          <a:p>
            <a:pPr marL="342900" lvl="1" indent="-342900">
              <a:buFont typeface="Arial" pitchFamily="34" charset="0"/>
              <a:buChar char="•"/>
            </a:pPr>
            <a:r>
              <a:rPr lang="en-US" altLang="zh-CN" sz="2400" dirty="0" smtClean="0"/>
              <a:t>switch</a:t>
            </a:r>
          </a:p>
          <a:p>
            <a:pPr lvl="1"/>
            <a:endParaRPr lang="en-US" altLang="zh-CN" sz="1800" dirty="0" smtClean="0"/>
          </a:p>
        </p:txBody>
      </p:sp>
      <p:pic>
        <p:nvPicPr>
          <p:cNvPr id="22530" name="Picture 2"/>
          <p:cNvPicPr>
            <a:picLocks noChangeAspect="1" noChangeArrowheads="1"/>
          </p:cNvPicPr>
          <p:nvPr/>
        </p:nvPicPr>
        <p:blipFill>
          <a:blip r:embed="rId3" cstate="print"/>
          <a:srcRect/>
          <a:stretch>
            <a:fillRect/>
          </a:stretch>
        </p:blipFill>
        <p:spPr bwMode="auto">
          <a:xfrm>
            <a:off x="1219200" y="857250"/>
            <a:ext cx="4286250" cy="6000750"/>
          </a:xfrm>
          <a:prstGeom prst="rect">
            <a:avLst/>
          </a:prstGeom>
          <a:noFill/>
          <a:ln w="9525">
            <a:noFill/>
            <a:miter lim="800000"/>
            <a:headEnd/>
            <a:tailEnd/>
          </a:ln>
        </p:spPr>
      </p:pic>
      <p:pic>
        <p:nvPicPr>
          <p:cNvPr id="23554" name="Picture 2"/>
          <p:cNvPicPr>
            <a:picLocks noChangeAspect="1" noChangeArrowheads="1"/>
          </p:cNvPicPr>
          <p:nvPr/>
        </p:nvPicPr>
        <p:blipFill>
          <a:blip r:embed="rId4" cstate="print"/>
          <a:srcRect/>
          <a:stretch>
            <a:fillRect/>
          </a:stretch>
        </p:blipFill>
        <p:spPr bwMode="auto">
          <a:xfrm>
            <a:off x="5753100" y="838200"/>
            <a:ext cx="3390900" cy="4591050"/>
          </a:xfrm>
          <a:prstGeom prst="rect">
            <a:avLst/>
          </a:prstGeom>
          <a:noFill/>
          <a:ln w="9525">
            <a:noFill/>
            <a:miter lim="800000"/>
            <a:headEnd/>
            <a:tailEnd/>
          </a:ln>
        </p:spPr>
      </p:pic>
      <p:pic>
        <p:nvPicPr>
          <p:cNvPr id="23557" name="Picture 5"/>
          <p:cNvPicPr>
            <a:picLocks noChangeAspect="1" noChangeArrowheads="1"/>
          </p:cNvPicPr>
          <p:nvPr/>
        </p:nvPicPr>
        <p:blipFill>
          <a:blip r:embed="rId5" cstate="print"/>
          <a:srcRect/>
          <a:stretch>
            <a:fillRect/>
          </a:stretch>
        </p:blipFill>
        <p:spPr bwMode="auto">
          <a:xfrm>
            <a:off x="5791200" y="5457825"/>
            <a:ext cx="2724150" cy="1400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Procedure</a:t>
            </a:r>
            <a:r>
              <a:rPr lang="zh-CN" altLang="en-US" sz="2400" dirty="0" smtClean="0"/>
              <a:t>：</a:t>
            </a:r>
            <a:r>
              <a:rPr lang="en-US" sz="2400" dirty="0" smtClean="0"/>
              <a:t>Stack Frame Structure</a:t>
            </a:r>
            <a:endParaRPr lang="en-US" altLang="zh-CN" sz="2400" dirty="0" smtClean="0"/>
          </a:p>
          <a:p>
            <a:pPr lvl="1"/>
            <a:r>
              <a:rPr lang="en-US" altLang="zh-CN" sz="2000" dirty="0" smtClean="0"/>
              <a:t>%ebp</a:t>
            </a:r>
            <a:r>
              <a:rPr lang="zh-CN" altLang="en-US" sz="2000" dirty="0" smtClean="0"/>
              <a:t>帧指针，大多数信息访问都是基于它的</a:t>
            </a:r>
            <a:endParaRPr lang="en-US" altLang="zh-CN" sz="2000" dirty="0" smtClean="0"/>
          </a:p>
          <a:p>
            <a:pPr lvl="1"/>
            <a:r>
              <a:rPr lang="en-US" altLang="zh-CN" sz="2000" dirty="0" smtClean="0"/>
              <a:t>%esp</a:t>
            </a:r>
            <a:r>
              <a:rPr lang="zh-CN" altLang="en-US" sz="2000" dirty="0" smtClean="0"/>
              <a:t>栈指针，当程序执行时，可以移动</a:t>
            </a:r>
            <a:endParaRPr lang="en-US" altLang="zh-CN" sz="2000" dirty="0" smtClean="0"/>
          </a:p>
          <a:p>
            <a:pPr lvl="1"/>
            <a:r>
              <a:rPr lang="zh-CN" altLang="en-US" sz="2000" dirty="0" smtClean="0"/>
              <a:t>过程</a:t>
            </a:r>
            <a:r>
              <a:rPr lang="en-US" altLang="zh-CN" sz="2000" dirty="0" smtClean="0"/>
              <a:t>P(</a:t>
            </a:r>
            <a:r>
              <a:rPr lang="zh-CN" altLang="en-US" sz="2000" dirty="0" smtClean="0"/>
              <a:t>调用者</a:t>
            </a:r>
            <a:r>
              <a:rPr lang="en-US" altLang="zh-CN" sz="2000" dirty="0" smtClean="0"/>
              <a:t>)</a:t>
            </a:r>
            <a:r>
              <a:rPr lang="zh-CN" altLang="en-US" sz="2000" dirty="0" smtClean="0"/>
              <a:t>调用过程</a:t>
            </a:r>
            <a:r>
              <a:rPr lang="en-US" altLang="zh-CN" sz="2000" dirty="0" smtClean="0"/>
              <a:t>Q(</a:t>
            </a:r>
            <a:r>
              <a:rPr lang="zh-CN" altLang="en-US" sz="2000" dirty="0" smtClean="0"/>
              <a:t>被调用者</a:t>
            </a:r>
            <a:r>
              <a:rPr lang="en-US" altLang="zh-CN" sz="2000" dirty="0" smtClean="0"/>
              <a:t>)</a:t>
            </a:r>
            <a:r>
              <a:rPr lang="zh-CN" altLang="en-US" sz="2000" dirty="0" smtClean="0"/>
              <a:t>，</a:t>
            </a:r>
            <a:r>
              <a:rPr lang="zh-CN" altLang="en-US" sz="2000" dirty="0" smtClean="0">
                <a:solidFill>
                  <a:srgbClr val="FF0000"/>
                </a:solidFill>
              </a:rPr>
              <a:t>则</a:t>
            </a:r>
            <a:r>
              <a:rPr lang="en-US" altLang="zh-CN" sz="2000" dirty="0" smtClean="0">
                <a:solidFill>
                  <a:srgbClr val="FF0000"/>
                </a:solidFill>
              </a:rPr>
              <a:t>Q</a:t>
            </a:r>
            <a:r>
              <a:rPr lang="zh-CN" altLang="en-US" sz="2000" dirty="0" smtClean="0">
                <a:solidFill>
                  <a:srgbClr val="FF0000"/>
                </a:solidFill>
              </a:rPr>
              <a:t>的</a:t>
            </a:r>
            <a:r>
              <a:rPr lang="en-US" altLang="zh-CN" sz="2000" dirty="0" smtClean="0">
                <a:solidFill>
                  <a:srgbClr val="FF0000"/>
                </a:solidFill>
              </a:rPr>
              <a:t/>
            </a:r>
            <a:br>
              <a:rPr lang="en-US" altLang="zh-CN" sz="2000" dirty="0" smtClean="0">
                <a:solidFill>
                  <a:srgbClr val="FF0000"/>
                </a:solidFill>
              </a:rPr>
            </a:br>
            <a:r>
              <a:rPr lang="zh-CN" altLang="en-US" sz="2000" dirty="0" smtClean="0">
                <a:solidFill>
                  <a:srgbClr val="FF0000"/>
                </a:solidFill>
              </a:rPr>
              <a:t>参数放在</a:t>
            </a:r>
            <a:r>
              <a:rPr lang="en-US" altLang="zh-CN" sz="2000" dirty="0" smtClean="0">
                <a:solidFill>
                  <a:srgbClr val="FF0000"/>
                </a:solidFill>
              </a:rPr>
              <a:t>P</a:t>
            </a:r>
            <a:r>
              <a:rPr lang="zh-CN" altLang="en-US" sz="2000" dirty="0" smtClean="0">
                <a:solidFill>
                  <a:srgbClr val="FF0000"/>
                </a:solidFill>
              </a:rPr>
              <a:t>的栈帧中；</a:t>
            </a:r>
            <a:r>
              <a:rPr lang="en-US" altLang="zh-CN" sz="2000" b="1" dirty="0" smtClean="0">
                <a:solidFill>
                  <a:srgbClr val="FF0000"/>
                </a:solidFill>
              </a:rPr>
              <a:t>P</a:t>
            </a:r>
            <a:r>
              <a:rPr lang="zh-CN" altLang="en-US" sz="2000" b="1" dirty="0" smtClean="0">
                <a:solidFill>
                  <a:srgbClr val="FF0000"/>
                </a:solidFill>
              </a:rPr>
              <a:t>中的返回地址被压入</a:t>
            </a:r>
            <a:r>
              <a:rPr lang="en-US" altLang="zh-CN" sz="2000" b="1" dirty="0" smtClean="0">
                <a:solidFill>
                  <a:srgbClr val="FF0000"/>
                </a:solidFill>
              </a:rPr>
              <a:t/>
            </a:r>
            <a:br>
              <a:rPr lang="en-US" altLang="zh-CN" sz="2000" b="1" dirty="0" smtClean="0">
                <a:solidFill>
                  <a:srgbClr val="FF0000"/>
                </a:solidFill>
              </a:rPr>
            </a:br>
            <a:r>
              <a:rPr lang="zh-CN" altLang="en-US" sz="2000" b="1" dirty="0" smtClean="0">
                <a:solidFill>
                  <a:srgbClr val="FF0000"/>
                </a:solidFill>
              </a:rPr>
              <a:t>栈中，形成</a:t>
            </a:r>
            <a:r>
              <a:rPr lang="en-US" altLang="zh-CN" sz="2000" b="1" dirty="0" smtClean="0">
                <a:solidFill>
                  <a:srgbClr val="FF0000"/>
                </a:solidFill>
              </a:rPr>
              <a:t>P</a:t>
            </a:r>
            <a:r>
              <a:rPr lang="zh-CN" altLang="en-US" sz="2000" b="1" dirty="0" smtClean="0">
                <a:solidFill>
                  <a:srgbClr val="FF0000"/>
                </a:solidFill>
              </a:rPr>
              <a:t>的栈帧的末尾</a:t>
            </a:r>
            <a:r>
              <a:rPr lang="zh-CN" altLang="en-US" sz="2000" dirty="0" smtClean="0"/>
              <a:t>；返回地址就是</a:t>
            </a:r>
            <a:r>
              <a:rPr lang="en-US" altLang="zh-CN" sz="2000" dirty="0" smtClean="0"/>
              <a:t/>
            </a:r>
            <a:br>
              <a:rPr lang="en-US" altLang="zh-CN" sz="2000" dirty="0" smtClean="0"/>
            </a:br>
            <a:r>
              <a:rPr lang="zh-CN" altLang="en-US" sz="2000" dirty="0" smtClean="0"/>
              <a:t>当程序从</a:t>
            </a:r>
            <a:r>
              <a:rPr lang="en-US" altLang="zh-CN" sz="2000" dirty="0" smtClean="0"/>
              <a:t>Q</a:t>
            </a:r>
            <a:r>
              <a:rPr lang="zh-CN" altLang="en-US" sz="2000" dirty="0" smtClean="0"/>
              <a:t>中返回时应该继续执行的地方；</a:t>
            </a:r>
            <a:r>
              <a:rPr lang="en-US" altLang="zh-CN" sz="2000" dirty="0" smtClean="0"/>
              <a:t/>
            </a:r>
            <a:br>
              <a:rPr lang="en-US" altLang="zh-CN" sz="2000" dirty="0" smtClean="0"/>
            </a:br>
            <a:r>
              <a:rPr lang="en-US" altLang="zh-CN" sz="2000" b="1" dirty="0" smtClean="0">
                <a:solidFill>
                  <a:srgbClr val="FF0000"/>
                </a:solidFill>
              </a:rPr>
              <a:t>Q</a:t>
            </a:r>
            <a:r>
              <a:rPr lang="zh-CN" altLang="en-US" sz="2000" b="1" dirty="0" smtClean="0">
                <a:solidFill>
                  <a:srgbClr val="FF0000"/>
                </a:solidFill>
              </a:rPr>
              <a:t>的栈帧从保存的帧指针的值</a:t>
            </a:r>
            <a:r>
              <a:rPr lang="en-US" altLang="zh-CN" sz="2000" b="1" dirty="0" smtClean="0">
                <a:solidFill>
                  <a:srgbClr val="FF0000"/>
                </a:solidFill>
              </a:rPr>
              <a:t>%ebp</a:t>
            </a:r>
            <a:r>
              <a:rPr lang="zh-CN" altLang="en-US" sz="2000" b="1" dirty="0" smtClean="0">
                <a:solidFill>
                  <a:srgbClr val="FF0000"/>
                </a:solidFill>
              </a:rPr>
              <a:t>开始</a:t>
            </a:r>
            <a:r>
              <a:rPr lang="zh-CN" altLang="en-US" sz="2000" dirty="0" smtClean="0">
                <a:solidFill>
                  <a:srgbClr val="FF0000"/>
                </a:solidFill>
              </a:rPr>
              <a:t>，</a:t>
            </a:r>
            <a:r>
              <a:rPr lang="zh-CN" altLang="en-US" sz="2000" dirty="0" smtClean="0"/>
              <a:t>后</a:t>
            </a:r>
            <a:r>
              <a:rPr lang="en-US" altLang="zh-CN" sz="2000" dirty="0" smtClean="0"/>
              <a:t/>
            </a:r>
            <a:br>
              <a:rPr lang="en-US" altLang="zh-CN" sz="2000" dirty="0" smtClean="0"/>
            </a:br>
            <a:r>
              <a:rPr lang="zh-CN" altLang="en-US" sz="2000" dirty="0" smtClean="0"/>
              <a:t>面是保存的其它寄存器的值</a:t>
            </a:r>
            <a:r>
              <a:rPr lang="en-US" altLang="zh-CN" sz="2000" dirty="0" smtClean="0"/>
              <a:t/>
            </a:r>
            <a:br>
              <a:rPr lang="en-US" altLang="zh-CN" sz="2000" dirty="0" smtClean="0"/>
            </a:br>
            <a:r>
              <a:rPr lang="en-US" altLang="zh-CN" sz="2000" dirty="0" smtClean="0"/>
              <a:t/>
            </a:r>
            <a:br>
              <a:rPr lang="en-US" altLang="zh-CN" sz="2000" dirty="0" smtClean="0"/>
            </a:br>
            <a:r>
              <a:rPr lang="zh-CN" altLang="en-US" sz="2000" dirty="0" smtClean="0"/>
              <a:t>过程</a:t>
            </a:r>
            <a:r>
              <a:rPr lang="en-US" altLang="zh-CN" sz="2000" dirty="0" smtClean="0"/>
              <a:t>Q</a:t>
            </a:r>
            <a:r>
              <a:rPr lang="zh-CN" altLang="en-US" sz="2000" dirty="0" smtClean="0"/>
              <a:t>也是用栈来保存其它不能存放在寄存器</a:t>
            </a:r>
            <a:r>
              <a:rPr lang="en-US" altLang="zh-CN" sz="2000" dirty="0" smtClean="0"/>
              <a:t/>
            </a:r>
            <a:br>
              <a:rPr lang="en-US" altLang="zh-CN" sz="2000" dirty="0" smtClean="0"/>
            </a:br>
            <a:r>
              <a:rPr lang="zh-CN" altLang="en-US" sz="2000" dirty="0" smtClean="0"/>
              <a:t>中的局部变量：</a:t>
            </a:r>
            <a:r>
              <a:rPr lang="en-US" altLang="zh-CN" sz="2000" dirty="0" smtClean="0"/>
              <a:t/>
            </a:r>
            <a:br>
              <a:rPr lang="en-US" altLang="zh-CN" sz="2000" dirty="0" smtClean="0"/>
            </a:br>
            <a:r>
              <a:rPr lang="en-US" altLang="zh-CN" sz="2000" dirty="0" smtClean="0"/>
              <a:t>1) </a:t>
            </a:r>
            <a:r>
              <a:rPr lang="zh-CN" altLang="en-US" sz="2000" dirty="0" smtClean="0"/>
              <a:t>没有足够多的寄存器存放所有局部变量</a:t>
            </a:r>
            <a:r>
              <a:rPr lang="en-US" altLang="zh-CN" sz="2000" dirty="0" smtClean="0"/>
              <a:t/>
            </a:r>
            <a:br>
              <a:rPr lang="en-US" altLang="zh-CN" sz="2000" dirty="0" smtClean="0"/>
            </a:br>
            <a:r>
              <a:rPr lang="en-US" altLang="zh-CN" sz="2000" dirty="0" smtClean="0"/>
              <a:t>2) </a:t>
            </a:r>
            <a:r>
              <a:rPr lang="zh-CN" altLang="en-US" sz="2000" dirty="0" smtClean="0"/>
              <a:t>有些局部变量时数组或结构</a:t>
            </a:r>
            <a:r>
              <a:rPr lang="en-US" altLang="zh-CN" sz="2000" dirty="0" smtClean="0"/>
              <a:t/>
            </a:r>
            <a:br>
              <a:rPr lang="en-US" altLang="zh-CN" sz="2000" dirty="0" smtClean="0"/>
            </a:br>
            <a:r>
              <a:rPr lang="en-US" altLang="zh-CN" sz="2000" dirty="0" smtClean="0"/>
              <a:t>3) </a:t>
            </a:r>
            <a:r>
              <a:rPr lang="zh-CN" altLang="en-US" sz="2000" dirty="0" smtClean="0"/>
              <a:t>对局部变量取地址</a:t>
            </a:r>
            <a:r>
              <a:rPr lang="en-US" altLang="zh-CN" sz="2000" dirty="0" smtClean="0"/>
              <a:t>&amp;</a:t>
            </a:r>
            <a:r>
              <a:rPr lang="zh-CN" altLang="en-US" sz="2000" dirty="0" smtClean="0"/>
              <a:t>，必须为它生成地址</a:t>
            </a:r>
            <a:endParaRPr lang="en-US" altLang="zh-CN" sz="2000" dirty="0" smtClean="0"/>
          </a:p>
        </p:txBody>
      </p:sp>
      <p:pic>
        <p:nvPicPr>
          <p:cNvPr id="24579" name="Picture 3"/>
          <p:cNvPicPr>
            <a:picLocks noChangeAspect="1" noChangeArrowheads="1"/>
          </p:cNvPicPr>
          <p:nvPr/>
        </p:nvPicPr>
        <p:blipFill>
          <a:blip r:embed="rId3" cstate="print"/>
          <a:srcRect/>
          <a:stretch>
            <a:fillRect/>
          </a:stretch>
        </p:blipFill>
        <p:spPr bwMode="auto">
          <a:xfrm>
            <a:off x="5791200" y="1266825"/>
            <a:ext cx="3150637" cy="559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endParaRPr lang="en-US" altLang="zh-CN" sz="2400" dirty="0" smtClean="0"/>
          </a:p>
          <a:p>
            <a:pPr lvl="1"/>
            <a:r>
              <a:rPr lang="en-US" altLang="zh-CN" sz="2000" dirty="0" smtClean="0"/>
              <a:t>Shell</a:t>
            </a:r>
            <a:r>
              <a:rPr lang="zh-CN" altLang="en-US" sz="2000" dirty="0" smtClean="0"/>
              <a:t>程序读入命令行</a:t>
            </a:r>
            <a:endParaRPr lang="en-US" altLang="zh-CN" sz="2000" dirty="0" smtClean="0"/>
          </a:p>
          <a:p>
            <a:pPr>
              <a:buNone/>
            </a:pPr>
            <a:endParaRPr lang="en-US" sz="2400" dirty="0" smtClean="0"/>
          </a:p>
          <a:p>
            <a:pPr lvl="1"/>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600200" y="2057400"/>
            <a:ext cx="5391150" cy="421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endParaRPr lang="en-US" altLang="zh-CN" sz="2400" dirty="0" smtClean="0"/>
          </a:p>
          <a:p>
            <a:pPr lvl="1"/>
            <a:r>
              <a:rPr lang="zh-CN" altLang="en-US" sz="2000" dirty="0" smtClean="0"/>
              <a:t>过程调用和返回指令</a:t>
            </a:r>
            <a:endParaRPr lang="en-US" altLang="zh-CN" sz="20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r>
              <a:rPr lang="en-US" altLang="zh-CN" sz="2000" dirty="0" smtClean="0"/>
              <a:t>call</a:t>
            </a:r>
            <a:r>
              <a:rPr lang="zh-CN" altLang="en-US" sz="2000" dirty="0" smtClean="0"/>
              <a:t>指令的效果是将返回地址入栈，并跳转到被调用过程的起始处。返回地址是紧跟在</a:t>
            </a:r>
            <a:r>
              <a:rPr lang="en-US" altLang="zh-CN" sz="2000" dirty="0" smtClean="0"/>
              <a:t>call</a:t>
            </a:r>
            <a:r>
              <a:rPr lang="zh-CN" altLang="en-US" sz="2000" dirty="0" smtClean="0"/>
              <a:t>后面的那条指令的地址，这样当被调用过程返回时，执行会在此处继续。</a:t>
            </a:r>
            <a:r>
              <a:rPr lang="en-US" altLang="zh-CN" sz="2000" dirty="0" smtClean="0"/>
              <a:t>Ret</a:t>
            </a:r>
            <a:r>
              <a:rPr lang="zh-CN" altLang="en-US" sz="2000" dirty="0" smtClean="0"/>
              <a:t>指令从栈中弹出地址，并跳转到这个位置。</a:t>
            </a:r>
            <a:endParaRPr lang="en-US" altLang="zh-CN" sz="2000" dirty="0" smtClean="0"/>
          </a:p>
          <a:p>
            <a:pPr lvl="1"/>
            <a:r>
              <a:rPr lang="en-US" altLang="zh-CN" sz="2000" dirty="0" smtClean="0"/>
              <a:t>leave</a:t>
            </a:r>
            <a:r>
              <a:rPr lang="zh-CN" altLang="en-US" sz="2000" dirty="0" smtClean="0"/>
              <a:t>指令可以使栈做好返回的准备，它等价于下面的代码序列</a:t>
            </a:r>
            <a:endParaRPr lang="en-US" altLang="zh-CN" sz="2000" dirty="0" smtClean="0"/>
          </a:p>
        </p:txBody>
      </p:sp>
      <p:pic>
        <p:nvPicPr>
          <p:cNvPr id="25604" name="Picture 4"/>
          <p:cNvPicPr>
            <a:picLocks noChangeAspect="1" noChangeArrowheads="1"/>
          </p:cNvPicPr>
          <p:nvPr/>
        </p:nvPicPr>
        <p:blipFill>
          <a:blip r:embed="rId3" cstate="print"/>
          <a:srcRect/>
          <a:stretch>
            <a:fillRect/>
          </a:stretch>
        </p:blipFill>
        <p:spPr bwMode="auto">
          <a:xfrm>
            <a:off x="1295400" y="5410200"/>
            <a:ext cx="6962775" cy="504825"/>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600200" y="2057400"/>
            <a:ext cx="3619500"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sz="2400" dirty="0" smtClean="0"/>
              <a:t>Transferring Control</a:t>
            </a:r>
            <a:r>
              <a:rPr lang="zh-CN" altLang="en-US" sz="2400" dirty="0" smtClean="0"/>
              <a:t>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6627" name="Picture 3"/>
          <p:cNvPicPr>
            <a:picLocks noChangeAspect="1" noChangeArrowheads="1"/>
          </p:cNvPicPr>
          <p:nvPr/>
        </p:nvPicPr>
        <p:blipFill>
          <a:blip r:embed="rId3" cstate="print"/>
          <a:srcRect/>
          <a:stretch>
            <a:fillRect/>
          </a:stretch>
        </p:blipFill>
        <p:spPr bwMode="auto">
          <a:xfrm>
            <a:off x="990600" y="1676400"/>
            <a:ext cx="5495925" cy="2238375"/>
          </a:xfrm>
          <a:prstGeom prst="rect">
            <a:avLst/>
          </a:prstGeom>
          <a:noFill/>
          <a:ln w="9525">
            <a:noFill/>
            <a:miter lim="800000"/>
            <a:headEnd/>
            <a:tailEnd/>
          </a:ln>
        </p:spPr>
      </p:pic>
      <p:pic>
        <p:nvPicPr>
          <p:cNvPr id="26628" name="Picture 4"/>
          <p:cNvPicPr>
            <a:picLocks noChangeAspect="1" noChangeArrowheads="1"/>
          </p:cNvPicPr>
          <p:nvPr/>
        </p:nvPicPr>
        <p:blipFill>
          <a:blip r:embed="rId4" cstate="print"/>
          <a:srcRect/>
          <a:stretch>
            <a:fillRect/>
          </a:stretch>
        </p:blipFill>
        <p:spPr bwMode="auto">
          <a:xfrm>
            <a:off x="914400" y="4191000"/>
            <a:ext cx="6353175" cy="241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7650" name="Picture 2"/>
          <p:cNvPicPr>
            <a:picLocks noChangeAspect="1" noChangeArrowheads="1"/>
          </p:cNvPicPr>
          <p:nvPr/>
        </p:nvPicPr>
        <p:blipFill>
          <a:blip r:embed="rId3" cstate="print"/>
          <a:srcRect/>
          <a:stretch>
            <a:fillRect/>
          </a:stretch>
        </p:blipFill>
        <p:spPr bwMode="auto">
          <a:xfrm>
            <a:off x="228600" y="1600200"/>
            <a:ext cx="3790950" cy="4162425"/>
          </a:xfrm>
          <a:prstGeom prst="rect">
            <a:avLst/>
          </a:prstGeom>
          <a:noFill/>
          <a:ln w="9525">
            <a:noFill/>
            <a:miter lim="800000"/>
            <a:headEnd/>
            <a:tailEnd/>
          </a:ln>
        </p:spPr>
      </p:pic>
      <p:pic>
        <p:nvPicPr>
          <p:cNvPr id="27653" name="Picture 5"/>
          <p:cNvPicPr>
            <a:picLocks noChangeAspect="1" noChangeArrowheads="1"/>
          </p:cNvPicPr>
          <p:nvPr/>
        </p:nvPicPr>
        <p:blipFill>
          <a:blip r:embed="rId4" cstate="print"/>
          <a:srcRect/>
          <a:stretch>
            <a:fillRect/>
          </a:stretch>
        </p:blipFill>
        <p:spPr bwMode="auto">
          <a:xfrm>
            <a:off x="4114800" y="3857625"/>
            <a:ext cx="4924425" cy="3000375"/>
          </a:xfrm>
          <a:prstGeom prst="rect">
            <a:avLst/>
          </a:prstGeom>
          <a:noFill/>
          <a:ln w="9525">
            <a:noFill/>
            <a:miter lim="800000"/>
            <a:headEnd/>
            <a:tailEnd/>
          </a:ln>
        </p:spPr>
      </p:pic>
      <p:pic>
        <p:nvPicPr>
          <p:cNvPr id="27654" name="Picture 6"/>
          <p:cNvPicPr>
            <a:picLocks noChangeAspect="1" noChangeArrowheads="1"/>
          </p:cNvPicPr>
          <p:nvPr/>
        </p:nvPicPr>
        <p:blipFill>
          <a:blip r:embed="rId5" cstate="print"/>
          <a:srcRect/>
          <a:stretch>
            <a:fillRect/>
          </a:stretch>
        </p:blipFill>
        <p:spPr bwMode="auto">
          <a:xfrm>
            <a:off x="4171950" y="381000"/>
            <a:ext cx="4972050" cy="343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过程示例</a:t>
            </a:r>
            <a:r>
              <a:rPr lang="en-US" altLang="zh-CN" sz="2400" dirty="0" smtClean="0"/>
              <a:t>(Cont.)</a:t>
            </a:r>
          </a:p>
          <a:p>
            <a:pPr lvl="1"/>
            <a:r>
              <a:rPr lang="en-US" altLang="zh-CN" sz="2000" dirty="0" smtClean="0"/>
              <a:t>Caller</a:t>
            </a:r>
            <a:r>
              <a:rPr lang="zh-CN" altLang="en-US" sz="2000" dirty="0" smtClean="0"/>
              <a:t>为什么在栈上分配</a:t>
            </a:r>
            <a:r>
              <a:rPr lang="en-US" altLang="zh-CN" sz="2000" dirty="0" smtClean="0"/>
              <a:t>24</a:t>
            </a:r>
            <a:r>
              <a:rPr lang="zh-CN" altLang="en-US" sz="2000" dirty="0" smtClean="0"/>
              <a:t>个字节，而实际上只使用了</a:t>
            </a:r>
            <a:r>
              <a:rPr lang="en-US" altLang="zh-CN" sz="2000" dirty="0" smtClean="0"/>
              <a:t>16</a:t>
            </a:r>
            <a:r>
              <a:rPr lang="zh-CN" altLang="en-US" sz="2000" dirty="0" smtClean="0"/>
              <a:t>个字节？</a:t>
            </a:r>
            <a:r>
              <a:rPr lang="en-US" altLang="zh-CN" sz="2000" dirty="0" smtClean="0"/>
              <a:t>GCC</a:t>
            </a:r>
            <a:r>
              <a:rPr lang="zh-CN" altLang="en-US" sz="2000" dirty="0" smtClean="0"/>
              <a:t>坚持</a:t>
            </a:r>
            <a:r>
              <a:rPr lang="en-US" altLang="zh-CN" sz="2000" dirty="0" smtClean="0"/>
              <a:t>x86</a:t>
            </a:r>
            <a:r>
              <a:rPr lang="zh-CN" altLang="en-US" sz="2000" dirty="0" smtClean="0"/>
              <a:t>编程指导方针，一个函数使用的所有栈空间必须是</a:t>
            </a:r>
            <a:r>
              <a:rPr lang="en-US" altLang="zh-CN" sz="2000" dirty="0" smtClean="0"/>
              <a:t>16</a:t>
            </a:r>
            <a:r>
              <a:rPr lang="zh-CN" altLang="en-US" sz="2000" dirty="0" smtClean="0"/>
              <a:t>字节的整数倍</a:t>
            </a:r>
            <a:r>
              <a:rPr lang="en-US" altLang="zh-CN" sz="2000" dirty="0" smtClean="0"/>
              <a:t>(</a:t>
            </a:r>
            <a:r>
              <a:rPr lang="zh-CN" altLang="en-US" sz="2000" dirty="0" smtClean="0"/>
              <a:t>访问数据的严格对齐</a:t>
            </a:r>
            <a:r>
              <a:rPr lang="en-US" altLang="zh-CN" sz="2000" dirty="0" smtClean="0"/>
              <a:t>)</a:t>
            </a:r>
            <a:r>
              <a:rPr lang="zh-CN" altLang="en-US" sz="2000" dirty="0" smtClean="0"/>
              <a:t>。包括</a:t>
            </a:r>
            <a:r>
              <a:rPr lang="en-US" altLang="zh-CN" sz="2000" dirty="0" smtClean="0"/>
              <a:t>%ebp 4</a:t>
            </a:r>
            <a:r>
              <a:rPr lang="zh-CN" altLang="en-US" sz="2000" dirty="0" smtClean="0"/>
              <a:t>个字节和返回值地址个字节，总共</a:t>
            </a:r>
            <a:r>
              <a:rPr lang="en-US" altLang="zh-CN" sz="2000" dirty="0" smtClean="0"/>
              <a:t>32</a:t>
            </a:r>
            <a:r>
              <a:rPr lang="zh-CN" altLang="en-US" sz="2000" dirty="0" smtClean="0"/>
              <a:t>个字节</a:t>
            </a:r>
            <a:endParaRPr lang="en-US" altLang="zh-CN" sz="2000" dirty="0" smtClean="0"/>
          </a:p>
          <a:p>
            <a:pPr lvl="1"/>
            <a:endParaRPr lang="en-US" altLang="zh-CN" sz="1800" dirty="0" smtClean="0"/>
          </a:p>
          <a:p>
            <a:pPr lvl="1"/>
            <a:endParaRPr lang="en-US" altLang="zh-CN" sz="1800" dirty="0" smtClean="0"/>
          </a:p>
          <a:p>
            <a:pPr lvl="1">
              <a:buNone/>
            </a:pPr>
            <a:endParaRPr lang="en-US" altLang="zh-CN" sz="1800" dirty="0" smtClean="0"/>
          </a:p>
          <a:p>
            <a:pPr lvl="1">
              <a:buNone/>
            </a:pPr>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p:txBody>
      </p:sp>
      <p:pic>
        <p:nvPicPr>
          <p:cNvPr id="28674" name="Picture 2"/>
          <p:cNvPicPr>
            <a:picLocks noChangeAspect="1" noChangeArrowheads="1"/>
          </p:cNvPicPr>
          <p:nvPr/>
        </p:nvPicPr>
        <p:blipFill>
          <a:blip r:embed="rId3" cstate="print"/>
          <a:srcRect/>
          <a:stretch>
            <a:fillRect/>
          </a:stretch>
        </p:blipFill>
        <p:spPr bwMode="auto">
          <a:xfrm>
            <a:off x="0" y="3048000"/>
            <a:ext cx="9144000" cy="36042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寄存器使用惯例</a:t>
            </a:r>
            <a:endParaRPr lang="en-US" altLang="zh-CN" sz="2400" dirty="0" smtClean="0"/>
          </a:p>
          <a:p>
            <a:pPr lvl="1"/>
            <a:r>
              <a:rPr lang="zh-CN" altLang="en-US" sz="2000" dirty="0" smtClean="0"/>
              <a:t>根据惯例，寄存器</a:t>
            </a:r>
            <a:r>
              <a:rPr lang="en-US" altLang="zh-CN" sz="2000" dirty="0" smtClean="0"/>
              <a:t>%</a:t>
            </a:r>
            <a:r>
              <a:rPr lang="en-US" altLang="zh-CN" sz="2000" dirty="0" err="1" smtClean="0"/>
              <a:t>eax</a:t>
            </a:r>
            <a:r>
              <a:rPr lang="zh-CN" altLang="en-US" sz="2000" dirty="0" smtClean="0"/>
              <a:t>，</a:t>
            </a:r>
            <a:r>
              <a:rPr lang="en-US" altLang="zh-CN" sz="2000" dirty="0" smtClean="0"/>
              <a:t>%</a:t>
            </a:r>
            <a:r>
              <a:rPr lang="en-US" altLang="zh-CN" sz="2000" dirty="0" err="1" smtClean="0"/>
              <a:t>edx</a:t>
            </a:r>
            <a:r>
              <a:rPr lang="zh-CN" altLang="en-US" sz="2000" dirty="0" smtClean="0"/>
              <a:t>和</a:t>
            </a:r>
            <a:r>
              <a:rPr lang="en-US" altLang="zh-CN" sz="2000" dirty="0" smtClean="0"/>
              <a:t>%</a:t>
            </a:r>
            <a:r>
              <a:rPr lang="en-US" altLang="zh-CN" sz="2000" dirty="0" err="1" smtClean="0"/>
              <a:t>ecx</a:t>
            </a:r>
            <a:r>
              <a:rPr lang="zh-CN" altLang="en-US" sz="2000" dirty="0" smtClean="0"/>
              <a:t>被划分为调用者保存寄存器。寄存器</a:t>
            </a:r>
            <a:r>
              <a:rPr lang="en-US" altLang="zh-CN" sz="2000" dirty="0" smtClean="0"/>
              <a:t>%</a:t>
            </a:r>
            <a:r>
              <a:rPr lang="en-US" altLang="zh-CN" sz="2000" dirty="0" err="1" smtClean="0"/>
              <a:t>ebx</a:t>
            </a:r>
            <a:r>
              <a:rPr lang="zh-CN" altLang="en-US" sz="2000" dirty="0" smtClean="0"/>
              <a:t>，</a:t>
            </a:r>
            <a:r>
              <a:rPr lang="en-US" altLang="zh-CN" sz="2000" dirty="0" smtClean="0"/>
              <a:t>%</a:t>
            </a:r>
            <a:r>
              <a:rPr lang="en-US" altLang="zh-CN" sz="2000" dirty="0" err="1" smtClean="0"/>
              <a:t>esi</a:t>
            </a:r>
            <a:r>
              <a:rPr lang="zh-CN" altLang="en-US" sz="2000" dirty="0" smtClean="0"/>
              <a:t>和</a:t>
            </a:r>
            <a:r>
              <a:rPr lang="en-US" altLang="zh-CN" sz="2000" dirty="0" smtClean="0"/>
              <a:t>%</a:t>
            </a:r>
            <a:r>
              <a:rPr lang="en-US" altLang="zh-CN" sz="2000" dirty="0" err="1" smtClean="0"/>
              <a:t>edi</a:t>
            </a:r>
            <a:r>
              <a:rPr lang="zh-CN" altLang="en-US" sz="2000" dirty="0" smtClean="0"/>
              <a:t>被划分为被调用者保存寄存器</a:t>
            </a:r>
            <a:r>
              <a:rPr lang="en-US" altLang="zh-CN" sz="2000" dirty="0" smtClean="0"/>
              <a:t>(</a:t>
            </a:r>
            <a:r>
              <a:rPr lang="zh-CN" altLang="en-US" sz="2000" dirty="0" smtClean="0"/>
              <a:t>到栈中</a:t>
            </a:r>
            <a:r>
              <a:rPr lang="en-US" altLang="zh-CN" sz="2000" dirty="0" smtClean="0"/>
              <a:t>)</a:t>
            </a:r>
            <a:r>
              <a:rPr lang="zh-CN" altLang="en-US" sz="2000" dirty="0" smtClean="0"/>
              <a:t>，返回时从栈中恢复</a:t>
            </a:r>
            <a:endParaRPr lang="en-US" altLang="zh-CN" sz="2000" dirty="0" smtClean="0"/>
          </a:p>
          <a:p>
            <a:pPr marL="342900" lvl="1" indent="-342900">
              <a:buFont typeface="Arial" pitchFamily="34" charset="0"/>
              <a:buChar char="•"/>
            </a:pPr>
            <a:r>
              <a:rPr lang="en-US" altLang="zh-CN" sz="2400" dirty="0" smtClean="0"/>
              <a:t>leave or </a:t>
            </a:r>
            <a:r>
              <a:rPr lang="en-US" altLang="zh-CN" sz="2400" dirty="0" err="1" smtClean="0"/>
              <a:t>popl</a:t>
            </a:r>
            <a:endParaRPr lang="en-US" altLang="zh-CN" sz="2400" dirty="0" smtClean="0"/>
          </a:p>
          <a:p>
            <a:pPr lvl="1"/>
            <a:r>
              <a:rPr lang="en-US" altLang="zh-CN" sz="2000" dirty="0" smtClean="0"/>
              <a:t>GCC</a:t>
            </a:r>
            <a:r>
              <a:rPr lang="zh-CN" altLang="en-US" sz="2000" dirty="0" smtClean="0"/>
              <a:t>有时候会使用</a:t>
            </a:r>
            <a:r>
              <a:rPr lang="en-US" altLang="zh-CN" sz="2000" dirty="0" smtClean="0"/>
              <a:t>leave</a:t>
            </a:r>
            <a:r>
              <a:rPr lang="zh-CN" altLang="en-US" sz="2000" dirty="0" smtClean="0"/>
              <a:t>指令来释放栈帧，有时候会使用一个或两个</a:t>
            </a:r>
            <a:r>
              <a:rPr lang="en-US" altLang="zh-CN" sz="2000" dirty="0" err="1" smtClean="0"/>
              <a:t>popl</a:t>
            </a:r>
            <a:r>
              <a:rPr lang="zh-CN" altLang="en-US" sz="2000" dirty="0" smtClean="0"/>
              <a:t>指令，对于哪一个更好，</a:t>
            </a:r>
            <a:r>
              <a:rPr lang="en-US" altLang="zh-CN" sz="2000" dirty="0" smtClean="0"/>
              <a:t>Intel</a:t>
            </a:r>
            <a:r>
              <a:rPr lang="zh-CN" altLang="en-US" sz="2000" dirty="0" smtClean="0"/>
              <a:t>和</a:t>
            </a:r>
            <a:r>
              <a:rPr lang="en-US" altLang="zh-CN" sz="2000" dirty="0" smtClean="0"/>
              <a:t>AMD</a:t>
            </a:r>
            <a:r>
              <a:rPr lang="zh-CN" altLang="en-US" sz="2000" dirty="0" smtClean="0"/>
              <a:t>的指导意见也在不断变化</a:t>
            </a:r>
            <a:endParaRPr lang="en-US" altLang="zh-CN" sz="2000" dirty="0" smtClean="0"/>
          </a:p>
          <a:p>
            <a:pPr marL="342900" lvl="1" indent="-342900">
              <a:buFont typeface="Arial" pitchFamily="34" charset="0"/>
              <a:buChar char="•"/>
            </a:pPr>
            <a:r>
              <a:rPr lang="zh-CN" altLang="en-US" sz="2400" dirty="0" smtClean="0"/>
              <a:t>如何保存</a:t>
            </a:r>
            <a:r>
              <a:rPr lang="en-US" altLang="zh-CN" sz="2400" dirty="0" smtClean="0"/>
              <a:t>%</a:t>
            </a:r>
            <a:r>
              <a:rPr lang="en-US" altLang="zh-CN" sz="2400" dirty="0" err="1" smtClean="0"/>
              <a:t>eip</a:t>
            </a:r>
            <a:r>
              <a:rPr lang="en-US" altLang="zh-CN" sz="2400" dirty="0" smtClean="0"/>
              <a:t> (</a:t>
            </a:r>
            <a:r>
              <a:rPr lang="zh-CN" altLang="en-US" sz="2400" dirty="0" smtClean="0"/>
              <a:t>即</a:t>
            </a:r>
            <a:r>
              <a:rPr lang="en-US" altLang="zh-CN" sz="2400" dirty="0" smtClean="0"/>
              <a:t>PC)</a:t>
            </a:r>
            <a:r>
              <a:rPr lang="zh-CN" altLang="en-US" sz="2400" dirty="0" smtClean="0"/>
              <a:t>到数据寄存器？</a:t>
            </a:r>
            <a:endParaRPr lang="en-US" altLang="zh-CN" sz="2400" dirty="0" smtClean="0"/>
          </a:p>
          <a:p>
            <a:pPr lvl="1"/>
            <a:endParaRPr lang="en-US" altLang="zh-CN" sz="1800" dirty="0" smtClean="0"/>
          </a:p>
          <a:p>
            <a:pPr lvl="1"/>
            <a:endParaRPr lang="en-US" altLang="zh-CN" sz="1800" dirty="0" smtClean="0"/>
          </a:p>
          <a:p>
            <a:pPr lvl="1"/>
            <a:endParaRPr lang="en-US" altLang="zh-CN" sz="1800" dirty="0" smtClean="0"/>
          </a:p>
        </p:txBody>
      </p:sp>
      <p:pic>
        <p:nvPicPr>
          <p:cNvPr id="29698" name="Picture 2"/>
          <p:cNvPicPr>
            <a:picLocks noChangeAspect="1" noChangeArrowheads="1"/>
          </p:cNvPicPr>
          <p:nvPr/>
        </p:nvPicPr>
        <p:blipFill>
          <a:blip r:embed="rId3" cstate="print"/>
          <a:srcRect/>
          <a:stretch>
            <a:fillRect/>
          </a:stretch>
        </p:blipFill>
        <p:spPr bwMode="auto">
          <a:xfrm>
            <a:off x="1371600" y="4495800"/>
            <a:ext cx="1524000" cy="647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数组分配和访问</a:t>
            </a:r>
            <a:endParaRPr lang="en-US" altLang="zh-CN" sz="2400" dirty="0" smtClean="0"/>
          </a:p>
          <a:p>
            <a:pPr lvl="1"/>
            <a:r>
              <a:rPr lang="en-US" altLang="zh-CN" sz="2000" dirty="0" smtClean="0"/>
              <a:t>C</a:t>
            </a:r>
            <a:r>
              <a:rPr lang="zh-CN" altLang="en-US" sz="2000" dirty="0" smtClean="0"/>
              <a:t>语言允许对指针进行运算，而计算出来的值会根据该指针引用的数据类型的大小进行伸缩。也就是说如果</a:t>
            </a:r>
            <a:r>
              <a:rPr lang="en-US" altLang="zh-CN" sz="2000" dirty="0" smtClean="0"/>
              <a:t>p</a:t>
            </a:r>
            <a:r>
              <a:rPr lang="zh-CN" altLang="en-US" sz="2000" dirty="0" smtClean="0"/>
              <a:t>是一个指向类型为</a:t>
            </a:r>
            <a:r>
              <a:rPr lang="en-US" altLang="zh-CN" sz="2000" dirty="0" smtClean="0"/>
              <a:t>T</a:t>
            </a:r>
            <a:r>
              <a:rPr lang="zh-CN" altLang="en-US" sz="2000" dirty="0" smtClean="0"/>
              <a:t>的数据的指针，</a:t>
            </a:r>
            <a:r>
              <a:rPr lang="en-US" altLang="zh-CN" sz="2000" dirty="0" smtClean="0"/>
              <a:t>p</a:t>
            </a:r>
            <a:r>
              <a:rPr lang="zh-CN" altLang="en-US" sz="2000" dirty="0" smtClean="0"/>
              <a:t>的值为</a:t>
            </a:r>
            <a:r>
              <a:rPr lang="en-US" altLang="zh-CN" sz="2000" dirty="0" smtClean="0"/>
              <a:t>x</a:t>
            </a:r>
            <a:r>
              <a:rPr lang="en-US" altLang="zh-CN" sz="2000" i="1" baseline="-25000" dirty="0" smtClean="0"/>
              <a:t>p</a:t>
            </a:r>
            <a:r>
              <a:rPr lang="zh-CN" altLang="en-US" sz="2000" dirty="0" smtClean="0"/>
              <a:t>，那么表达式</a:t>
            </a:r>
            <a:r>
              <a:rPr lang="en-US" altLang="zh-CN" sz="2000" dirty="0" smtClean="0"/>
              <a:t>p + </a:t>
            </a:r>
            <a:r>
              <a:rPr lang="en-US" altLang="zh-CN" sz="2000" dirty="0" err="1" smtClean="0"/>
              <a:t>i</a:t>
            </a:r>
            <a:r>
              <a:rPr lang="zh-CN" altLang="en-US" sz="2000" dirty="0" smtClean="0"/>
              <a:t>的值为</a:t>
            </a:r>
            <a:r>
              <a:rPr lang="en-US" altLang="zh-CN" sz="2000" dirty="0" smtClean="0"/>
              <a:t>x</a:t>
            </a:r>
            <a:r>
              <a:rPr lang="en-US" altLang="zh-CN" sz="2000" i="1" baseline="-25000" dirty="0" smtClean="0"/>
              <a:t>p</a:t>
            </a:r>
            <a:r>
              <a:rPr lang="en-US" altLang="zh-CN" sz="2000" dirty="0" smtClean="0"/>
              <a:t> + L * </a:t>
            </a:r>
            <a:r>
              <a:rPr lang="en-US" altLang="zh-CN" sz="2000" dirty="0" err="1" smtClean="0"/>
              <a:t>i</a:t>
            </a:r>
            <a:r>
              <a:rPr lang="zh-CN" altLang="en-US" sz="2000" dirty="0" smtClean="0"/>
              <a:t>， 这里</a:t>
            </a:r>
            <a:r>
              <a:rPr lang="en-US" altLang="zh-CN" sz="2000" dirty="0" smtClean="0"/>
              <a:t>L</a:t>
            </a:r>
            <a:r>
              <a:rPr lang="zh-CN" altLang="en-US" sz="2000" dirty="0" smtClean="0"/>
              <a:t>是数据类型</a:t>
            </a:r>
            <a:r>
              <a:rPr lang="en-US" altLang="zh-CN" sz="2000" dirty="0" smtClean="0"/>
              <a:t>T</a:t>
            </a:r>
            <a:r>
              <a:rPr lang="zh-CN" altLang="en-US" sz="2000" dirty="0" smtClean="0"/>
              <a:t>的大小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寄存器溢出</a:t>
            </a:r>
            <a:r>
              <a:rPr lang="en-US" altLang="zh-CN" sz="2000" dirty="0" smtClean="0"/>
              <a:t>(register spilling)</a:t>
            </a:r>
            <a:r>
              <a:rPr lang="zh-CN" altLang="en-US" sz="2000" dirty="0" smtClean="0"/>
              <a:t>，没有足够的寄存器来保存零时数据，编译器把一些局部变量放在存储器中</a:t>
            </a:r>
            <a:r>
              <a:rPr lang="en-US" altLang="zh-CN" sz="2000" dirty="0" smtClean="0"/>
              <a:t>(</a:t>
            </a:r>
            <a:r>
              <a:rPr lang="zh-CN" altLang="en-US" sz="2000" dirty="0" smtClean="0"/>
              <a:t>常常把只读的数据溢出到存储器中</a:t>
            </a:r>
            <a:r>
              <a:rPr lang="en-US" altLang="zh-CN" sz="2000" dirty="0" smtClean="0"/>
              <a:t>)</a:t>
            </a:r>
            <a:endParaRPr lang="en-US" altLang="zh-CN" sz="1800" dirty="0" smtClean="0"/>
          </a:p>
          <a:p>
            <a:pPr lvl="1"/>
            <a:endParaRPr lang="en-US" altLang="zh-CN" sz="1800" dirty="0" smtClean="0"/>
          </a:p>
          <a:p>
            <a:pPr lvl="1"/>
            <a:endParaRPr lang="en-US" altLang="zh-CN" sz="1800" dirty="0" smtClean="0"/>
          </a:p>
        </p:txBody>
      </p:sp>
      <p:pic>
        <p:nvPicPr>
          <p:cNvPr id="30722" name="Picture 2"/>
          <p:cNvPicPr>
            <a:picLocks noChangeAspect="1" noChangeArrowheads="1"/>
          </p:cNvPicPr>
          <p:nvPr/>
        </p:nvPicPr>
        <p:blipFill>
          <a:blip r:embed="rId3" cstate="print"/>
          <a:srcRect/>
          <a:stretch>
            <a:fillRect/>
          </a:stretch>
        </p:blipFill>
        <p:spPr bwMode="auto">
          <a:xfrm>
            <a:off x="1295400" y="2971800"/>
            <a:ext cx="5734050" cy="192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struct</a:t>
            </a:r>
            <a:endParaRPr lang="en-US" altLang="zh-CN" sz="2400" dirty="0" smtClean="0"/>
          </a:p>
          <a:p>
            <a:pPr marL="342900" lvl="1" indent="-342900">
              <a:buFont typeface="Arial" pitchFamily="34" charset="0"/>
              <a:buChar char="•"/>
            </a:pPr>
            <a:endParaRPr lang="en-US" altLang="zh-CN" sz="2400" dirty="0" smtClean="0"/>
          </a:p>
          <a:p>
            <a:pPr marL="342900" lvl="1" indent="-342900">
              <a:buFont typeface="Arial" pitchFamily="34" charset="0"/>
              <a:buChar char="•"/>
            </a:pPr>
            <a:endParaRPr lang="en-US" altLang="zh-CN" sz="2400" dirty="0" smtClean="0"/>
          </a:p>
          <a:p>
            <a:pPr marL="342900" lvl="1" indent="-342900">
              <a:buNone/>
            </a:pPr>
            <a:endParaRPr lang="en-US" altLang="zh-CN" sz="2400" dirty="0" smtClean="0"/>
          </a:p>
          <a:p>
            <a:pPr lvl="1"/>
            <a:endParaRPr lang="en-US" altLang="zh-CN" sz="2000" dirty="0" smtClean="0"/>
          </a:p>
          <a:p>
            <a:pPr lvl="1"/>
            <a:endParaRPr lang="en-US" altLang="zh-CN" sz="2000" dirty="0" smtClean="0"/>
          </a:p>
          <a:p>
            <a:pPr lvl="1">
              <a:buNone/>
            </a:pPr>
            <a:endParaRPr lang="en-US" altLang="zh-CN" sz="1800" dirty="0" smtClean="0"/>
          </a:p>
          <a:p>
            <a:pPr lvl="1"/>
            <a:endParaRPr lang="en-US" altLang="zh-CN" sz="1800" dirty="0" smtClean="0"/>
          </a:p>
        </p:txBody>
      </p:sp>
      <p:pic>
        <p:nvPicPr>
          <p:cNvPr id="31746" name="Picture 2"/>
          <p:cNvPicPr>
            <a:picLocks noChangeAspect="1" noChangeArrowheads="1"/>
          </p:cNvPicPr>
          <p:nvPr/>
        </p:nvPicPr>
        <p:blipFill>
          <a:blip r:embed="rId3" cstate="print"/>
          <a:srcRect/>
          <a:stretch>
            <a:fillRect/>
          </a:stretch>
        </p:blipFill>
        <p:spPr bwMode="auto">
          <a:xfrm>
            <a:off x="838200" y="1676400"/>
            <a:ext cx="1304925" cy="1266825"/>
          </a:xfrm>
          <a:prstGeom prst="rect">
            <a:avLst/>
          </a:prstGeom>
          <a:noFill/>
          <a:ln w="9525">
            <a:noFill/>
            <a:miter lim="800000"/>
            <a:headEnd/>
            <a:tailEnd/>
          </a:ln>
        </p:spPr>
      </p:pic>
      <p:pic>
        <p:nvPicPr>
          <p:cNvPr id="31747" name="Picture 3"/>
          <p:cNvPicPr>
            <a:picLocks noChangeAspect="1" noChangeArrowheads="1"/>
          </p:cNvPicPr>
          <p:nvPr/>
        </p:nvPicPr>
        <p:blipFill>
          <a:blip r:embed="rId4" cstate="print"/>
          <a:srcRect/>
          <a:stretch>
            <a:fillRect/>
          </a:stretch>
        </p:blipFill>
        <p:spPr bwMode="auto">
          <a:xfrm>
            <a:off x="2590800" y="1828800"/>
            <a:ext cx="6229350" cy="571500"/>
          </a:xfrm>
          <a:prstGeom prst="rect">
            <a:avLst/>
          </a:prstGeom>
          <a:noFill/>
          <a:ln w="9525">
            <a:noFill/>
            <a:miter lim="800000"/>
            <a:headEnd/>
            <a:tailEnd/>
          </a:ln>
        </p:spPr>
      </p:pic>
      <p:pic>
        <p:nvPicPr>
          <p:cNvPr id="31748" name="Picture 4"/>
          <p:cNvPicPr>
            <a:picLocks noChangeAspect="1" noChangeArrowheads="1"/>
          </p:cNvPicPr>
          <p:nvPr/>
        </p:nvPicPr>
        <p:blipFill>
          <a:blip r:embed="rId5" cstate="print"/>
          <a:srcRect/>
          <a:stretch>
            <a:fillRect/>
          </a:stretch>
        </p:blipFill>
        <p:spPr bwMode="auto">
          <a:xfrm>
            <a:off x="609600" y="3352800"/>
            <a:ext cx="2419350" cy="323850"/>
          </a:xfrm>
          <a:prstGeom prst="rect">
            <a:avLst/>
          </a:prstGeom>
          <a:noFill/>
          <a:ln w="9525">
            <a:noFill/>
            <a:miter lim="800000"/>
            <a:headEnd/>
            <a:tailEnd/>
          </a:ln>
        </p:spPr>
      </p:pic>
      <p:pic>
        <p:nvPicPr>
          <p:cNvPr id="31749" name="Picture 5"/>
          <p:cNvPicPr>
            <a:picLocks noChangeAspect="1" noChangeArrowheads="1"/>
          </p:cNvPicPr>
          <p:nvPr/>
        </p:nvPicPr>
        <p:blipFill>
          <a:blip r:embed="rId6" cstate="print"/>
          <a:srcRect/>
          <a:stretch>
            <a:fillRect/>
          </a:stretch>
        </p:blipFill>
        <p:spPr bwMode="auto">
          <a:xfrm>
            <a:off x="3276600" y="3352800"/>
            <a:ext cx="57150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Union</a:t>
            </a:r>
          </a:p>
          <a:p>
            <a:pPr lvl="1"/>
            <a:r>
              <a:rPr lang="zh-CN" altLang="en-US" sz="2000" dirty="0" smtClean="0"/>
              <a:t>如果数据结构中的两个字段是互斥的，那么可以考虑将这两个字段声明为</a:t>
            </a:r>
            <a:r>
              <a:rPr lang="en-US" altLang="zh-CN" sz="2000" dirty="0" smtClean="0"/>
              <a:t>union</a:t>
            </a:r>
            <a:r>
              <a:rPr lang="zh-CN" altLang="en-US" sz="2000" dirty="0" smtClean="0"/>
              <a:t>，可以节省空间</a:t>
            </a:r>
            <a:endParaRPr lang="en-US" altLang="zh-CN" sz="2000" dirty="0" smtClean="0"/>
          </a:p>
          <a:p>
            <a:pPr lvl="1"/>
            <a:r>
              <a:rPr lang="zh-CN" altLang="en-US" sz="2000" dirty="0" smtClean="0"/>
              <a:t>当联合将各种不同的数据类型结合到一起时，字节顺序问题就变得很重要了</a:t>
            </a:r>
            <a:r>
              <a:rPr lang="zh-CN" altLang="en-US" sz="1800" dirty="0" smtClean="0"/>
              <a:t>。下面的</a:t>
            </a:r>
            <a:r>
              <a:rPr lang="en-US" altLang="zh-CN" sz="1800" dirty="0" smtClean="0"/>
              <a:t>bit2double</a:t>
            </a:r>
            <a:r>
              <a:rPr lang="zh-CN" altLang="en-US" sz="1800" dirty="0" smtClean="0"/>
              <a:t>的例子，在</a:t>
            </a:r>
            <a:r>
              <a:rPr lang="en-US" altLang="zh-CN" sz="1800" dirty="0" smtClean="0"/>
              <a:t>IA32</a:t>
            </a:r>
            <a:r>
              <a:rPr lang="zh-CN" altLang="en-US" sz="1800" dirty="0" smtClean="0"/>
              <a:t> </a:t>
            </a:r>
            <a:r>
              <a:rPr lang="en-US" altLang="zh-CN" sz="1800" dirty="0" smtClean="0"/>
              <a:t>little-endian</a:t>
            </a:r>
            <a:r>
              <a:rPr lang="zh-CN" altLang="en-US" sz="1800" dirty="0" smtClean="0"/>
              <a:t>机器上，参数</a:t>
            </a:r>
            <a:r>
              <a:rPr lang="en-US" altLang="zh-CN" sz="1800" dirty="0" smtClean="0"/>
              <a:t>word0</a:t>
            </a:r>
            <a:r>
              <a:rPr lang="zh-CN" altLang="en-US" sz="1800" dirty="0" smtClean="0"/>
              <a:t>是</a:t>
            </a:r>
            <a:r>
              <a:rPr lang="en-US" altLang="zh-CN" sz="1800" dirty="0" smtClean="0"/>
              <a:t>d</a:t>
            </a:r>
            <a:r>
              <a:rPr lang="zh-CN" altLang="en-US" sz="1800" dirty="0" smtClean="0"/>
              <a:t>的低位</a:t>
            </a:r>
            <a:r>
              <a:rPr lang="en-US" altLang="zh-CN" sz="1800" dirty="0" smtClean="0"/>
              <a:t>4</a:t>
            </a:r>
            <a:r>
              <a:rPr lang="zh-CN" altLang="en-US" sz="1800" dirty="0" smtClean="0"/>
              <a:t>个字节，</a:t>
            </a:r>
            <a:r>
              <a:rPr lang="en-US" altLang="zh-CN" sz="1800" dirty="0" smtClean="0"/>
              <a:t>word1</a:t>
            </a:r>
            <a:r>
              <a:rPr lang="zh-CN" altLang="en-US" sz="1800" dirty="0" smtClean="0"/>
              <a:t>是高位</a:t>
            </a:r>
            <a:r>
              <a:rPr lang="en-US" altLang="zh-CN" sz="1800" dirty="0" smtClean="0"/>
              <a:t>4</a:t>
            </a:r>
            <a:r>
              <a:rPr lang="zh-CN" altLang="en-US" sz="1800" dirty="0" smtClean="0"/>
              <a:t>个字节；在</a:t>
            </a:r>
            <a:r>
              <a:rPr lang="en-US" altLang="zh-CN" sz="1800" dirty="0" smtClean="0"/>
              <a:t>big-endian</a:t>
            </a:r>
            <a:r>
              <a:rPr lang="zh-CN" altLang="en-US" sz="1800" dirty="0" smtClean="0"/>
              <a:t>机器上，刚好相反</a:t>
            </a:r>
            <a:endParaRPr lang="en-US" altLang="zh-CN" sz="2000" dirty="0" smtClean="0"/>
          </a:p>
        </p:txBody>
      </p:sp>
      <p:pic>
        <p:nvPicPr>
          <p:cNvPr id="32770" name="Picture 2"/>
          <p:cNvPicPr>
            <a:picLocks noChangeAspect="1" noChangeArrowheads="1"/>
          </p:cNvPicPr>
          <p:nvPr/>
        </p:nvPicPr>
        <p:blipFill>
          <a:blip r:embed="rId3" cstate="print"/>
          <a:srcRect/>
          <a:stretch>
            <a:fillRect/>
          </a:stretch>
        </p:blipFill>
        <p:spPr bwMode="auto">
          <a:xfrm>
            <a:off x="3657600" y="3810000"/>
            <a:ext cx="4895850" cy="2409825"/>
          </a:xfrm>
          <a:prstGeom prst="rect">
            <a:avLst/>
          </a:prstGeom>
          <a:noFill/>
          <a:ln w="9525">
            <a:noFill/>
            <a:miter lim="800000"/>
            <a:headEnd/>
            <a:tailEnd/>
          </a:ln>
        </p:spPr>
      </p:pic>
      <p:pic>
        <p:nvPicPr>
          <p:cNvPr id="32771" name="Picture 3"/>
          <p:cNvPicPr>
            <a:picLocks noChangeAspect="1" noChangeArrowheads="1"/>
          </p:cNvPicPr>
          <p:nvPr/>
        </p:nvPicPr>
        <p:blipFill>
          <a:blip r:embed="rId4" cstate="print"/>
          <a:srcRect/>
          <a:stretch>
            <a:fillRect/>
          </a:stretch>
        </p:blipFill>
        <p:spPr bwMode="auto">
          <a:xfrm>
            <a:off x="609600" y="3810000"/>
            <a:ext cx="2914650" cy="1962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alignment</a:t>
            </a:r>
          </a:p>
          <a:p>
            <a:pPr lvl="1"/>
            <a:r>
              <a:rPr lang="en-US" altLang="zh-CN" sz="2000" dirty="0" smtClean="0"/>
              <a:t>Linux</a:t>
            </a:r>
            <a:r>
              <a:rPr lang="zh-CN" altLang="en-US" sz="2000" dirty="0" smtClean="0"/>
              <a:t>沿用的对齐策略是，</a:t>
            </a:r>
            <a:r>
              <a:rPr lang="en-US" altLang="zh-CN" sz="2000" dirty="0" smtClean="0"/>
              <a:t>2</a:t>
            </a:r>
            <a:r>
              <a:rPr lang="zh-CN" altLang="en-US" sz="2000" dirty="0" smtClean="0"/>
              <a:t>字节数据类型</a:t>
            </a:r>
            <a:r>
              <a:rPr lang="en-US" altLang="zh-CN" sz="2000" dirty="0" smtClean="0"/>
              <a:t>(</a:t>
            </a:r>
            <a:r>
              <a:rPr lang="zh-CN" altLang="en-US" sz="2000" dirty="0" smtClean="0"/>
              <a:t>例如</a:t>
            </a:r>
            <a:r>
              <a:rPr lang="en-US" altLang="zh-CN" sz="2000" dirty="0" smtClean="0"/>
              <a:t>short)</a:t>
            </a:r>
            <a:r>
              <a:rPr lang="zh-CN" altLang="en-US" sz="2000" dirty="0" smtClean="0"/>
              <a:t>的地址必须是</a:t>
            </a:r>
            <a:r>
              <a:rPr lang="en-US" altLang="zh-CN" sz="2000" dirty="0" smtClean="0"/>
              <a:t>2</a:t>
            </a:r>
            <a:r>
              <a:rPr lang="zh-CN" altLang="en-US" sz="2000" dirty="0" smtClean="0"/>
              <a:t>的倍数，而较大的数据类型</a:t>
            </a:r>
            <a:r>
              <a:rPr lang="en-US" altLang="zh-CN" sz="2000" dirty="0" smtClean="0"/>
              <a:t>(</a:t>
            </a:r>
            <a:r>
              <a:rPr lang="zh-CN" altLang="en-US" sz="2000" dirty="0" smtClean="0"/>
              <a:t>例如</a:t>
            </a:r>
            <a:r>
              <a:rPr lang="en-US" altLang="zh-CN" sz="2000" dirty="0" smtClean="0"/>
              <a:t>int</a:t>
            </a:r>
            <a:r>
              <a:rPr lang="zh-CN" altLang="en-US" sz="2000" dirty="0" smtClean="0"/>
              <a:t>、</a:t>
            </a:r>
            <a:r>
              <a:rPr lang="en-US" altLang="zh-CN" sz="2000" dirty="0" smtClean="0"/>
              <a:t>int*</a:t>
            </a:r>
            <a:r>
              <a:rPr lang="zh-CN" altLang="en-US" sz="2000" dirty="0" smtClean="0"/>
              <a:t>、</a:t>
            </a:r>
            <a:r>
              <a:rPr lang="en-US" altLang="zh-CN" sz="2000" dirty="0" smtClean="0"/>
              <a:t>float</a:t>
            </a:r>
            <a:r>
              <a:rPr lang="zh-CN" altLang="en-US" sz="2000" dirty="0" smtClean="0"/>
              <a:t>和</a:t>
            </a:r>
            <a:r>
              <a:rPr lang="en-US" altLang="zh-CN" sz="2000" dirty="0" smtClean="0"/>
              <a:t>double)</a:t>
            </a:r>
            <a:r>
              <a:rPr lang="zh-CN" altLang="en-US" sz="2000" dirty="0" smtClean="0"/>
              <a:t>的地址必须是</a:t>
            </a:r>
            <a:r>
              <a:rPr lang="en-US" altLang="zh-CN" sz="2000" dirty="0" smtClean="0"/>
              <a:t>4</a:t>
            </a:r>
            <a:r>
              <a:rPr lang="zh-CN" altLang="en-US" sz="2000" dirty="0" smtClean="0"/>
              <a:t>的倍数</a:t>
            </a:r>
            <a:endParaRPr lang="en-US" altLang="zh-CN" sz="2000" dirty="0" smtClean="0"/>
          </a:p>
          <a:p>
            <a:pPr lvl="1"/>
            <a:r>
              <a:rPr lang="en-US" altLang="zh-CN" sz="2000" dirty="0" smtClean="0"/>
              <a:t>Windows</a:t>
            </a:r>
            <a:r>
              <a:rPr lang="zh-CN" altLang="en-US" sz="2000" dirty="0" smtClean="0"/>
              <a:t>对其的要求更加严格</a:t>
            </a:r>
            <a:r>
              <a:rPr lang="en-US" altLang="zh-CN" sz="2000" dirty="0" smtClean="0"/>
              <a:t>——</a:t>
            </a:r>
            <a:r>
              <a:rPr lang="zh-CN" altLang="en-US" sz="2000" dirty="0" smtClean="0"/>
              <a:t>任何</a:t>
            </a:r>
            <a:r>
              <a:rPr lang="en-US" altLang="zh-CN" sz="2000" dirty="0" smtClean="0"/>
              <a:t>K</a:t>
            </a:r>
            <a:r>
              <a:rPr lang="zh-CN" altLang="en-US" sz="2000" dirty="0" smtClean="0"/>
              <a:t>字节的基本对象的地址都必须是</a:t>
            </a:r>
            <a:r>
              <a:rPr lang="en-US" altLang="zh-CN" sz="2000" dirty="0" smtClean="0"/>
              <a:t>K</a:t>
            </a:r>
            <a:r>
              <a:rPr lang="zh-CN" altLang="en-US" sz="2000" dirty="0" smtClean="0"/>
              <a:t>的倍数，</a:t>
            </a:r>
            <a:r>
              <a:rPr lang="en-US" altLang="zh-CN" sz="2000" dirty="0" smtClean="0"/>
              <a:t>K=2</a:t>
            </a:r>
            <a:r>
              <a:rPr lang="zh-CN" altLang="en-US" sz="2000" dirty="0" smtClean="0"/>
              <a:t>、</a:t>
            </a:r>
            <a:r>
              <a:rPr lang="en-US" altLang="zh-CN" sz="2000" dirty="0" smtClean="0"/>
              <a:t>4</a:t>
            </a:r>
            <a:r>
              <a:rPr lang="zh-CN" altLang="en-US" sz="2000" dirty="0" smtClean="0"/>
              <a:t>或</a:t>
            </a:r>
            <a:r>
              <a:rPr lang="en-US" altLang="zh-CN" sz="2000" dirty="0" smtClean="0"/>
              <a:t>8</a:t>
            </a:r>
            <a:r>
              <a:rPr lang="zh-CN" altLang="en-US" sz="2000" dirty="0" smtClean="0"/>
              <a:t>。特别地，它要求一个</a:t>
            </a:r>
            <a:r>
              <a:rPr lang="en-US" altLang="zh-CN" sz="2000" dirty="0" smtClean="0"/>
              <a:t>double</a:t>
            </a:r>
            <a:r>
              <a:rPr lang="zh-CN" altLang="en-US" sz="2000" dirty="0" smtClean="0"/>
              <a:t>或</a:t>
            </a:r>
            <a:r>
              <a:rPr lang="en-US" altLang="zh-CN" sz="2000" dirty="0" smtClean="0"/>
              <a:t>long </a:t>
            </a:r>
            <a:r>
              <a:rPr lang="en-US" altLang="zh-CN" sz="2000" dirty="0" err="1" smtClean="0"/>
              <a:t>long</a:t>
            </a:r>
            <a:r>
              <a:rPr lang="zh-CN" altLang="en-US" sz="2000" dirty="0" smtClean="0"/>
              <a:t>类型数据的地址应该是</a:t>
            </a:r>
            <a:r>
              <a:rPr lang="en-US" altLang="zh-CN" sz="2000" dirty="0" smtClean="0"/>
              <a:t>8</a:t>
            </a:r>
            <a:r>
              <a:rPr lang="zh-CN" altLang="en-US" sz="2000" dirty="0" smtClean="0"/>
              <a:t>的倍数</a:t>
            </a:r>
            <a:endParaRPr lang="en-US" altLang="zh-CN" sz="2000" dirty="0" smtClean="0"/>
          </a:p>
          <a:p>
            <a:pPr lvl="1"/>
            <a:r>
              <a:rPr lang="zh-CN" altLang="en-US" sz="2000" dirty="0" smtClean="0"/>
              <a:t>分配存储器例程</a:t>
            </a:r>
            <a:r>
              <a:rPr lang="en-US" altLang="zh-CN" sz="2000" dirty="0" smtClean="0"/>
              <a:t>(</a:t>
            </a:r>
            <a:r>
              <a:rPr lang="zh-CN" altLang="en-US" sz="2000" dirty="0" smtClean="0"/>
              <a:t>例如</a:t>
            </a:r>
            <a:r>
              <a:rPr lang="en-US" altLang="zh-CN" sz="2000" dirty="0" err="1" smtClean="0"/>
              <a:t>malloc</a:t>
            </a:r>
            <a:r>
              <a:rPr lang="en-US" altLang="zh-CN" sz="2000" dirty="0" smtClean="0"/>
              <a:t>)</a:t>
            </a:r>
            <a:r>
              <a:rPr lang="zh-CN" altLang="en-US" sz="2000" dirty="0" smtClean="0"/>
              <a:t>的设计必须使它们返回的指针满足运行机器最糟糕情况的对齐限制，通常是</a:t>
            </a:r>
            <a:r>
              <a:rPr lang="en-US" altLang="zh-CN" sz="2000" dirty="0" smtClean="0"/>
              <a:t>4</a:t>
            </a:r>
            <a:r>
              <a:rPr lang="zh-CN" altLang="en-US" sz="2000" dirty="0" smtClean="0"/>
              <a:t>或</a:t>
            </a:r>
            <a:r>
              <a:rPr lang="en-US" altLang="zh-CN" sz="2000" dirty="0" smtClean="0"/>
              <a:t>8</a:t>
            </a:r>
            <a:r>
              <a:rPr lang="zh-CN" altLang="en-US" sz="2000" dirty="0" smtClean="0"/>
              <a:t>。对于包含结构的代码，编译器可能需要在字段的分配中插入间隙，以保证每个结构元素都满足它的对齐要求。而结构本身对它的起始地址也有一些对齐要求</a:t>
            </a:r>
            <a:endParaRPr lang="en-US" altLang="zh-CN" sz="20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从磁盘加载可执行文件到主存 </a:t>
            </a:r>
            <a:r>
              <a:rPr lang="en-US" altLang="zh-CN" sz="2000" dirty="0" smtClean="0"/>
              <a:t>(DMA)</a:t>
            </a:r>
          </a:p>
          <a:p>
            <a:pPr>
              <a:buNone/>
            </a:pPr>
            <a:endParaRPr lang="en-US" sz="2400" dirty="0" smtClean="0"/>
          </a:p>
          <a:p>
            <a:pPr lvl="1"/>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447800" y="2209800"/>
            <a:ext cx="5743575" cy="3905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err="1" smtClean="0"/>
              <a:t>gdb</a:t>
            </a:r>
            <a:endParaRPr lang="en-US" altLang="zh-CN" sz="2400" dirty="0" smtClean="0"/>
          </a:p>
          <a:p>
            <a:pPr lvl="1"/>
            <a:endParaRPr lang="en-US" altLang="zh-CN" sz="2000" dirty="0" smtClean="0"/>
          </a:p>
        </p:txBody>
      </p:sp>
      <p:pic>
        <p:nvPicPr>
          <p:cNvPr id="33794" name="Picture 2"/>
          <p:cNvPicPr>
            <a:picLocks noChangeAspect="1" noChangeArrowheads="1"/>
          </p:cNvPicPr>
          <p:nvPr/>
        </p:nvPicPr>
        <p:blipFill>
          <a:blip r:embed="rId3" cstate="print"/>
          <a:srcRect/>
          <a:stretch>
            <a:fillRect/>
          </a:stretch>
        </p:blipFill>
        <p:spPr bwMode="auto">
          <a:xfrm>
            <a:off x="1857184" y="0"/>
            <a:ext cx="5286565"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对抗缓冲区溢出攻击</a:t>
            </a:r>
            <a:endParaRPr lang="en-US" altLang="zh-CN" sz="2400" dirty="0" smtClean="0"/>
          </a:p>
          <a:p>
            <a:pPr lvl="1"/>
            <a:r>
              <a:rPr lang="zh-CN" altLang="en-US" sz="2000" dirty="0" smtClean="0"/>
              <a:t>栈随机化 </a:t>
            </a:r>
            <a:r>
              <a:rPr lang="en-US" altLang="zh-CN" sz="2000" dirty="0" smtClean="0"/>
              <a:t>(</a:t>
            </a:r>
            <a:r>
              <a:rPr lang="zh-CN" altLang="en-US" sz="2000" dirty="0" smtClean="0"/>
              <a:t>地址空间布局随机化</a:t>
            </a:r>
            <a:r>
              <a:rPr lang="en-US" altLang="zh-CN" sz="2000" dirty="0" smtClean="0"/>
              <a:t>Address-Space Layout Randomization)</a:t>
            </a:r>
          </a:p>
          <a:p>
            <a:pPr lvl="1"/>
            <a:r>
              <a:rPr lang="zh-CN" altLang="en-US" sz="2000" dirty="0" smtClean="0"/>
              <a:t>栈破坏检测。</a:t>
            </a:r>
            <a:r>
              <a:rPr lang="en-US" altLang="zh-CN" sz="2000" dirty="0" smtClean="0"/>
              <a:t>GCC</a:t>
            </a:r>
            <a:r>
              <a:rPr lang="zh-CN" altLang="en-US" sz="2000" dirty="0" smtClean="0"/>
              <a:t>实现了再代码中加入一种栈保护者</a:t>
            </a:r>
            <a:r>
              <a:rPr lang="en-US" altLang="zh-CN" sz="2000" dirty="0" smtClean="0"/>
              <a:t>(stack protector)</a:t>
            </a:r>
            <a:r>
              <a:rPr lang="zh-CN" altLang="en-US" sz="2000" dirty="0" smtClean="0"/>
              <a:t>机制检测缓冲区越界。其思想是在栈帧中任何局部缓冲区与栈状态之间存储一个特殊的金丝雀</a:t>
            </a:r>
            <a:r>
              <a:rPr lang="en-US" altLang="zh-CN" sz="2000" dirty="0" smtClean="0"/>
              <a:t>(canary)</a:t>
            </a:r>
            <a:r>
              <a:rPr lang="zh-CN" altLang="en-US" sz="2000" dirty="0" smtClean="0"/>
              <a:t>值，如下图所示。这个哨兵值在程序运行时随机产生，在恢复寄存器状态和从函数返回前，程序检查这个值是否被改变。如果是，那么程序异常终止。这种方案只会带来较小的性能损失，而且</a:t>
            </a:r>
            <a:r>
              <a:rPr lang="en-US" altLang="zh-CN" sz="2000" dirty="0" smtClean="0"/>
              <a:t>GCC</a:t>
            </a:r>
            <a:r>
              <a:rPr lang="zh-CN" altLang="en-US" sz="2000" dirty="0" smtClean="0"/>
              <a:t>只在函数中有局部</a:t>
            </a:r>
            <a:r>
              <a:rPr lang="en-US" altLang="zh-CN" sz="2000" dirty="0" smtClean="0"/>
              <a:t>char</a:t>
            </a:r>
            <a:r>
              <a:rPr lang="zh-CN" altLang="en-US" sz="2000" dirty="0" smtClean="0"/>
              <a:t>类型缓冲区的时候才插入这样的代码</a:t>
            </a:r>
            <a:endParaRPr lang="en-US" altLang="zh-CN" sz="2000" dirty="0" smtClean="0"/>
          </a:p>
          <a:p>
            <a:pPr lvl="1"/>
            <a:r>
              <a:rPr lang="zh-CN" altLang="en-US" sz="2000" dirty="0" smtClean="0"/>
              <a:t>限制可执行代码。给不可执行的</a:t>
            </a:r>
            <a:r>
              <a:rPr lang="en-US" altLang="zh-CN" sz="2000" dirty="0" smtClean="0"/>
              <a:t>page</a:t>
            </a:r>
            <a:r>
              <a:rPr lang="zh-CN" altLang="en-US" sz="2000" dirty="0" smtClean="0"/>
              <a:t>标志不可执行</a:t>
            </a:r>
            <a:r>
              <a:rPr lang="en-US" altLang="zh-CN" sz="2000" dirty="0" smtClean="0"/>
              <a:t>(No-</a:t>
            </a:r>
            <a:r>
              <a:rPr lang="en-US" altLang="zh-CN" sz="2000" dirty="0" err="1" smtClean="0"/>
              <a:t>eXecute</a:t>
            </a:r>
            <a:r>
              <a:rPr lang="zh-CN" altLang="en-US" sz="2000" dirty="0" smtClean="0"/>
              <a:t>位</a:t>
            </a:r>
            <a:r>
              <a:rPr lang="en-US" altLang="zh-CN" sz="2000" dirty="0" smtClean="0"/>
              <a:t>)</a:t>
            </a:r>
            <a:r>
              <a:rPr lang="zh-CN" altLang="en-US" sz="2000" dirty="0" smtClean="0"/>
              <a:t>，并且通过硬件检测</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栈破坏检测示例</a:t>
            </a:r>
            <a:endParaRPr lang="en-US" altLang="zh-CN" sz="2400" dirty="0" smtClean="0"/>
          </a:p>
          <a:p>
            <a:pPr lvl="1"/>
            <a:r>
              <a:rPr lang="zh-CN" altLang="en-US" sz="2000" dirty="0" smtClean="0"/>
              <a:t>金丝雀值存储在特殊只读数据段</a:t>
            </a:r>
            <a:r>
              <a:rPr lang="en-US" altLang="zh-CN" sz="2000" dirty="0" smtClean="0"/>
              <a:t>%gs:20</a:t>
            </a:r>
          </a:p>
        </p:txBody>
      </p:sp>
      <p:pic>
        <p:nvPicPr>
          <p:cNvPr id="34820" name="Picture 4"/>
          <p:cNvPicPr>
            <a:picLocks noChangeAspect="1" noChangeArrowheads="1"/>
          </p:cNvPicPr>
          <p:nvPr/>
        </p:nvPicPr>
        <p:blipFill>
          <a:blip r:embed="rId3" cstate="print"/>
          <a:srcRect/>
          <a:stretch>
            <a:fillRect/>
          </a:stretch>
        </p:blipFill>
        <p:spPr bwMode="auto">
          <a:xfrm>
            <a:off x="6096000" y="3962400"/>
            <a:ext cx="2933700" cy="2724150"/>
          </a:xfrm>
          <a:prstGeom prst="rect">
            <a:avLst/>
          </a:prstGeom>
          <a:noFill/>
          <a:ln w="9525">
            <a:noFill/>
            <a:miter lim="800000"/>
            <a:headEnd/>
            <a:tailEnd/>
          </a:ln>
        </p:spPr>
      </p:pic>
      <p:pic>
        <p:nvPicPr>
          <p:cNvPr id="34821" name="Picture 5"/>
          <p:cNvPicPr>
            <a:picLocks noChangeAspect="1" noChangeArrowheads="1"/>
          </p:cNvPicPr>
          <p:nvPr/>
        </p:nvPicPr>
        <p:blipFill>
          <a:blip r:embed="rId4" cstate="print"/>
          <a:srcRect/>
          <a:stretch>
            <a:fillRect/>
          </a:stretch>
        </p:blipFill>
        <p:spPr bwMode="auto">
          <a:xfrm>
            <a:off x="609600" y="2076450"/>
            <a:ext cx="5086350"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066800"/>
            <a:ext cx="8229600" cy="5791200"/>
          </a:xfrm>
        </p:spPr>
        <p:txBody>
          <a:bodyPr>
            <a:normAutofit/>
          </a:bodyPr>
          <a:lstStyle/>
          <a:p>
            <a:pPr marL="342900" lvl="1" indent="-342900">
              <a:buFont typeface="Arial" pitchFamily="34" charset="0"/>
              <a:buChar char="•"/>
            </a:pPr>
            <a:r>
              <a:rPr lang="en-US" altLang="zh-CN" sz="2400" dirty="0" smtClean="0"/>
              <a:t>x86-64 (x64)</a:t>
            </a:r>
            <a:r>
              <a:rPr lang="zh-CN" altLang="en-US" sz="2400" dirty="0" smtClean="0"/>
              <a:t>历史</a:t>
            </a:r>
            <a:endParaRPr lang="en-US" altLang="zh-CN" sz="2400" dirty="0" smtClean="0"/>
          </a:p>
          <a:p>
            <a:pPr lvl="1"/>
            <a:r>
              <a:rPr lang="en-US" altLang="zh-CN" sz="2000" dirty="0" smtClean="0"/>
              <a:t>IA64 for </a:t>
            </a:r>
            <a:r>
              <a:rPr lang="en-US" altLang="zh-CN" sz="2000" dirty="0" err="1" smtClean="0"/>
              <a:t>Itaninum</a:t>
            </a:r>
            <a:r>
              <a:rPr lang="en-US" altLang="zh-CN" sz="2000" dirty="0" smtClean="0"/>
              <a:t> (Intel</a:t>
            </a:r>
            <a:r>
              <a:rPr lang="zh-CN" altLang="en-US" sz="2000" dirty="0" smtClean="0"/>
              <a:t>不成功的例子</a:t>
            </a:r>
            <a:r>
              <a:rPr lang="en-US" altLang="zh-CN" sz="2000" dirty="0" smtClean="0"/>
              <a:t>, 2001)</a:t>
            </a:r>
          </a:p>
          <a:p>
            <a:pPr lvl="1"/>
            <a:r>
              <a:rPr lang="en-US" altLang="zh-CN" sz="2000" dirty="0" smtClean="0"/>
              <a:t>x86-64 (AMD64) (AMD</a:t>
            </a:r>
            <a:r>
              <a:rPr lang="zh-CN" altLang="en-US" sz="2000" dirty="0" smtClean="0"/>
              <a:t>创造的技术名词</a:t>
            </a:r>
            <a:r>
              <a:rPr lang="en-US" altLang="zh-CN" sz="2000" dirty="0" smtClean="0"/>
              <a:t>, 2003)</a:t>
            </a:r>
            <a:r>
              <a:rPr lang="zh-CN" altLang="en-US" sz="2000" dirty="0" smtClean="0"/>
              <a:t>，向后兼容</a:t>
            </a:r>
            <a:r>
              <a:rPr lang="en-US" altLang="zh-CN" sz="2000" dirty="0" smtClean="0"/>
              <a:t>IA32</a:t>
            </a:r>
          </a:p>
          <a:p>
            <a:pPr lvl="1"/>
            <a:r>
              <a:rPr lang="en-US" altLang="zh-CN" sz="2000" dirty="0" smtClean="0"/>
              <a:t>IA32-EMT64T(Enhanced Memory 64-bit Technology) (Intel 2004) for Pentium 4</a:t>
            </a:r>
            <a:r>
              <a:rPr lang="zh-CN" altLang="en-US" sz="2000" dirty="0" smtClean="0"/>
              <a:t>。</a:t>
            </a:r>
            <a:r>
              <a:rPr lang="en-US" altLang="zh-CN" sz="2000" dirty="0" smtClean="0"/>
              <a:t>2006</a:t>
            </a:r>
            <a:r>
              <a:rPr lang="zh-CN" altLang="en-US" sz="2000" dirty="0" smtClean="0"/>
              <a:t>年后，改名为</a:t>
            </a:r>
            <a:r>
              <a:rPr lang="en-US" altLang="zh-CN" sz="2000" dirty="0" smtClean="0"/>
              <a:t>Intel64</a:t>
            </a:r>
          </a:p>
          <a:p>
            <a:pPr marL="342900" lvl="1" indent="-342900">
              <a:buFont typeface="Arial" pitchFamily="34" charset="0"/>
              <a:buChar char="•"/>
            </a:pPr>
            <a:r>
              <a:rPr lang="en-US" altLang="zh-CN" sz="2400" dirty="0" smtClean="0"/>
              <a:t>x86-64</a:t>
            </a:r>
            <a:r>
              <a:rPr lang="zh-CN" altLang="en-US" sz="2400" dirty="0" smtClean="0"/>
              <a:t>与</a:t>
            </a:r>
            <a:r>
              <a:rPr lang="en-US" altLang="zh-CN" sz="2400" dirty="0" smtClean="0"/>
              <a:t>IA32</a:t>
            </a:r>
            <a:r>
              <a:rPr lang="zh-CN" altLang="en-US" sz="2400" dirty="0" smtClean="0"/>
              <a:t>对比</a:t>
            </a:r>
            <a:endParaRPr lang="en-US" altLang="zh-CN" sz="2400" dirty="0" smtClean="0"/>
          </a:p>
          <a:p>
            <a:pPr lvl="1"/>
            <a:r>
              <a:rPr lang="zh-CN" altLang="en-US" sz="2000" dirty="0" smtClean="0"/>
              <a:t>指针和长整数是</a:t>
            </a:r>
            <a:r>
              <a:rPr lang="en-US" altLang="zh-CN" sz="2000" dirty="0" smtClean="0"/>
              <a:t>64bit</a:t>
            </a:r>
            <a:r>
              <a:rPr lang="zh-CN" altLang="en-US" sz="2000" dirty="0" smtClean="0"/>
              <a:t>长，整数算术运算支持</a:t>
            </a:r>
            <a:r>
              <a:rPr lang="en-US" altLang="zh-CN" sz="2000" dirty="0" smtClean="0"/>
              <a:t>8,16,32,64</a:t>
            </a:r>
            <a:r>
              <a:rPr lang="zh-CN" altLang="en-US" sz="2000" dirty="0" smtClean="0"/>
              <a:t>位数据类型</a:t>
            </a:r>
            <a:endParaRPr lang="en-US" altLang="zh-CN" sz="2000" dirty="0" smtClean="0"/>
          </a:p>
          <a:p>
            <a:pPr lvl="1"/>
            <a:r>
              <a:rPr lang="zh-CN" altLang="en-US" sz="2000" dirty="0" smtClean="0"/>
              <a:t>通用的寄存器从</a:t>
            </a:r>
            <a:r>
              <a:rPr lang="en-US" altLang="zh-CN" sz="2000" dirty="0" smtClean="0"/>
              <a:t>8</a:t>
            </a:r>
            <a:r>
              <a:rPr lang="zh-CN" altLang="en-US" sz="2000" dirty="0" smtClean="0"/>
              <a:t>个扩展到</a:t>
            </a:r>
            <a:r>
              <a:rPr lang="en-US" altLang="zh-CN" sz="2000" dirty="0" smtClean="0"/>
              <a:t>16</a:t>
            </a:r>
            <a:r>
              <a:rPr lang="zh-CN" altLang="en-US" sz="2000" dirty="0" smtClean="0"/>
              <a:t>个</a:t>
            </a:r>
            <a:endParaRPr lang="en-US" altLang="zh-CN" sz="2000" dirty="0" smtClean="0"/>
          </a:p>
          <a:p>
            <a:pPr lvl="1"/>
            <a:r>
              <a:rPr lang="zh-CN" altLang="en-US" sz="2000" dirty="0" smtClean="0"/>
              <a:t>许多程序状态都保存在寄存器中，而不是栈上。整型和指针类型的过程参数</a:t>
            </a:r>
            <a:r>
              <a:rPr lang="en-US" altLang="zh-CN" sz="2000" dirty="0" smtClean="0"/>
              <a:t>(</a:t>
            </a:r>
            <a:r>
              <a:rPr lang="zh-CN" altLang="en-US" sz="2000" dirty="0" smtClean="0"/>
              <a:t>最多</a:t>
            </a:r>
            <a:r>
              <a:rPr lang="en-US" altLang="zh-CN" sz="2000" dirty="0" smtClean="0"/>
              <a:t>6</a:t>
            </a:r>
            <a:r>
              <a:rPr lang="zh-CN" altLang="en-US" sz="2000" dirty="0" smtClean="0"/>
              <a:t>个</a:t>
            </a:r>
            <a:r>
              <a:rPr lang="en-US" altLang="zh-CN" sz="2000" dirty="0" smtClean="0"/>
              <a:t>)</a:t>
            </a:r>
            <a:r>
              <a:rPr lang="zh-CN" altLang="en-US" sz="2000" dirty="0" smtClean="0"/>
              <a:t>通过寄存器传递。有些过程根本不需要访问栈</a:t>
            </a:r>
            <a:endParaRPr lang="en-US" altLang="zh-CN" sz="2000" dirty="0" smtClean="0"/>
          </a:p>
          <a:p>
            <a:pPr lvl="1"/>
            <a:r>
              <a:rPr lang="zh-CN" altLang="en-US" sz="2000" dirty="0" smtClean="0"/>
              <a:t>如果可能，条件操作用条件传送指令实现，会得到比传统分支代码更好的性能</a:t>
            </a:r>
            <a:endParaRPr lang="en-US" altLang="zh-CN" sz="2000" dirty="0" smtClean="0"/>
          </a:p>
          <a:p>
            <a:pPr lvl="1"/>
            <a:r>
              <a:rPr lang="zh-CN" altLang="en-US" sz="2000" dirty="0" smtClean="0"/>
              <a:t>浮点操作用面向寄存器的指令集</a:t>
            </a:r>
            <a:r>
              <a:rPr lang="en-US" altLang="zh-CN" sz="2000" dirty="0" smtClean="0"/>
              <a:t>(SSE </a:t>
            </a:r>
            <a:r>
              <a:rPr lang="zh-CN" altLang="en-US" sz="2000" dirty="0" smtClean="0"/>
              <a:t>版本</a:t>
            </a:r>
            <a:r>
              <a:rPr lang="en-US" altLang="zh-CN" sz="2000" dirty="0" smtClean="0"/>
              <a:t>2)</a:t>
            </a:r>
            <a:r>
              <a:rPr lang="zh-CN" altLang="en-US" sz="2000" dirty="0" smtClean="0"/>
              <a:t>来实现，而不是踢不过</a:t>
            </a:r>
            <a:r>
              <a:rPr lang="en-US" altLang="zh-CN" sz="2000" dirty="0" smtClean="0"/>
              <a:t>IA32</a:t>
            </a:r>
            <a:r>
              <a:rPr lang="zh-CN" altLang="en-US" sz="2000" dirty="0" smtClean="0"/>
              <a:t>支持的基于栈的方法来实现</a:t>
            </a:r>
            <a:endParaRPr lang="en-US" altLang="zh-CN" sz="2000" dirty="0" smtClean="0"/>
          </a:p>
          <a:p>
            <a:pPr lvl="1"/>
            <a:r>
              <a:rPr lang="zh-CN" altLang="en-US" sz="2000" dirty="0" smtClean="0"/>
              <a:t>当前</a:t>
            </a:r>
            <a:r>
              <a:rPr lang="en-US" altLang="zh-CN" sz="2000" dirty="0" smtClean="0"/>
              <a:t>AMD</a:t>
            </a:r>
            <a:r>
              <a:rPr lang="zh-CN" altLang="en-US" sz="2000" dirty="0" smtClean="0"/>
              <a:t>和</a:t>
            </a:r>
            <a:r>
              <a:rPr lang="en-US" altLang="zh-CN" sz="2000" dirty="0" smtClean="0"/>
              <a:t>Intel x86-64</a:t>
            </a:r>
            <a:r>
              <a:rPr lang="zh-CN" altLang="en-US" sz="2000" dirty="0" smtClean="0"/>
              <a:t>只支持</a:t>
            </a:r>
            <a:r>
              <a:rPr lang="en-US" altLang="zh-CN" sz="2000" dirty="0" smtClean="0"/>
              <a:t>2</a:t>
            </a:r>
            <a:r>
              <a:rPr lang="en-US" altLang="zh-CN" sz="2000" baseline="30000" dirty="0" smtClean="0"/>
              <a:t>48</a:t>
            </a:r>
            <a:r>
              <a:rPr lang="en-US" altLang="zh-CN" sz="2000" dirty="0" smtClean="0"/>
              <a:t>-256TB</a:t>
            </a:r>
            <a:r>
              <a:rPr lang="zh-CN" altLang="en-US" sz="2000" dirty="0" smtClean="0"/>
              <a:t>字节的虚拟存储</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汇编示例</a:t>
            </a:r>
            <a:endParaRPr lang="en-US" altLang="zh-CN" sz="2400" dirty="0" smtClean="0"/>
          </a:p>
          <a:p>
            <a:pPr lvl="1"/>
            <a:r>
              <a:rPr lang="en-US" sz="2000" i="1" dirty="0" err="1" smtClean="0"/>
              <a:t>gcc</a:t>
            </a:r>
            <a:r>
              <a:rPr lang="en-US" sz="2000" i="1" dirty="0" smtClean="0"/>
              <a:t> -O1 -S </a:t>
            </a:r>
            <a:r>
              <a:rPr lang="en-US" sz="2000" i="1" dirty="0" smtClean="0">
                <a:solidFill>
                  <a:srgbClr val="FF0000"/>
                </a:solidFill>
              </a:rPr>
              <a:t>-m32 </a:t>
            </a:r>
            <a:r>
              <a:rPr lang="en-US" sz="2000" i="1" dirty="0" err="1" smtClean="0"/>
              <a:t>code.c</a:t>
            </a:r>
            <a:endParaRPr lang="en-US" sz="2000" i="1" dirty="0" smtClean="0"/>
          </a:p>
          <a:p>
            <a:pPr lvl="1"/>
            <a:r>
              <a:rPr lang="en-US" sz="2000" i="1" dirty="0" err="1" smtClean="0"/>
              <a:t>gcc</a:t>
            </a:r>
            <a:r>
              <a:rPr lang="en-US" sz="2000" i="1" dirty="0" smtClean="0"/>
              <a:t> -O1 -S </a:t>
            </a:r>
            <a:r>
              <a:rPr lang="en-US" sz="2000" i="1" dirty="0" smtClean="0">
                <a:solidFill>
                  <a:srgbClr val="FF0000"/>
                </a:solidFill>
              </a:rPr>
              <a:t>-m64 </a:t>
            </a:r>
            <a:r>
              <a:rPr lang="en-US" sz="2000" i="1" dirty="0" err="1" smtClean="0"/>
              <a:t>code.c</a:t>
            </a:r>
            <a:endParaRPr lang="en-US" altLang="zh-CN" sz="2000" dirty="0" smtClean="0"/>
          </a:p>
        </p:txBody>
      </p:sp>
      <p:pic>
        <p:nvPicPr>
          <p:cNvPr id="36866" name="Picture 2"/>
          <p:cNvPicPr>
            <a:picLocks noChangeAspect="1" noChangeArrowheads="1"/>
          </p:cNvPicPr>
          <p:nvPr/>
        </p:nvPicPr>
        <p:blipFill>
          <a:blip r:embed="rId3" cstate="print"/>
          <a:srcRect/>
          <a:stretch>
            <a:fillRect/>
          </a:stretch>
        </p:blipFill>
        <p:spPr bwMode="auto">
          <a:xfrm>
            <a:off x="4114800" y="1219200"/>
            <a:ext cx="4029075" cy="1314450"/>
          </a:xfrm>
          <a:prstGeom prst="rect">
            <a:avLst/>
          </a:prstGeom>
          <a:noFill/>
          <a:ln w="9525">
            <a:noFill/>
            <a:miter lim="800000"/>
            <a:headEnd/>
            <a:tailEnd/>
          </a:ln>
        </p:spPr>
      </p:pic>
      <p:pic>
        <p:nvPicPr>
          <p:cNvPr id="36867" name="Picture 3"/>
          <p:cNvPicPr>
            <a:picLocks noChangeAspect="1" noChangeArrowheads="1"/>
          </p:cNvPicPr>
          <p:nvPr/>
        </p:nvPicPr>
        <p:blipFill>
          <a:blip r:embed="rId4" cstate="print"/>
          <a:srcRect/>
          <a:stretch>
            <a:fillRect/>
          </a:stretch>
        </p:blipFill>
        <p:spPr bwMode="auto">
          <a:xfrm>
            <a:off x="152400" y="2590800"/>
            <a:ext cx="5133975" cy="2362200"/>
          </a:xfrm>
          <a:prstGeom prst="rect">
            <a:avLst/>
          </a:prstGeom>
          <a:noFill/>
          <a:ln w="9525">
            <a:noFill/>
            <a:miter lim="800000"/>
            <a:headEnd/>
            <a:tailEnd/>
          </a:ln>
        </p:spPr>
      </p:pic>
      <p:pic>
        <p:nvPicPr>
          <p:cNvPr id="36868" name="Picture 4"/>
          <p:cNvPicPr>
            <a:picLocks noChangeAspect="1" noChangeArrowheads="1"/>
          </p:cNvPicPr>
          <p:nvPr/>
        </p:nvPicPr>
        <p:blipFill>
          <a:blip r:embed="rId5" cstate="print"/>
          <a:srcRect/>
          <a:stretch>
            <a:fillRect/>
          </a:stretch>
        </p:blipFill>
        <p:spPr bwMode="auto">
          <a:xfrm>
            <a:off x="152400" y="5181600"/>
            <a:ext cx="4533900" cy="1485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寄存器</a:t>
            </a:r>
            <a:endParaRPr lang="en-US" altLang="zh-CN" sz="2400" dirty="0" smtClean="0"/>
          </a:p>
          <a:p>
            <a:pPr lvl="1"/>
            <a:r>
              <a:rPr lang="en-US" altLang="zh-CN" sz="2000" dirty="0" smtClean="0"/>
              <a:t>%</a:t>
            </a:r>
            <a:r>
              <a:rPr lang="en-US" altLang="zh-CN" sz="2000" dirty="0" err="1" smtClean="0"/>
              <a:t>rsp</a:t>
            </a:r>
            <a:r>
              <a:rPr lang="zh-CN" altLang="en-US" sz="2000" dirty="0" smtClean="0"/>
              <a:t>栈寄存器</a:t>
            </a:r>
            <a:endParaRPr lang="en-US" altLang="zh-CN" sz="2000" dirty="0" smtClean="0"/>
          </a:p>
          <a:p>
            <a:pPr lvl="1"/>
            <a:r>
              <a:rPr lang="zh-CN" altLang="en-US" sz="2000" dirty="0" smtClean="0"/>
              <a:t>没有</a:t>
            </a:r>
            <a:r>
              <a:rPr lang="en-US" altLang="zh-CN" sz="2000" dirty="0" smtClean="0"/>
              <a:t>frame pointer</a:t>
            </a:r>
            <a:r>
              <a:rPr lang="zh-CN" altLang="en-US" sz="2000" dirty="0" smtClean="0"/>
              <a:t>寄存</a:t>
            </a:r>
            <a:r>
              <a:rPr lang="en-US" altLang="zh-CN" sz="2000" dirty="0" smtClean="0"/>
              <a:t/>
            </a:r>
            <a:br>
              <a:rPr lang="en-US" altLang="zh-CN" sz="2000" dirty="0" smtClean="0"/>
            </a:br>
            <a:r>
              <a:rPr lang="zh-CN" altLang="en-US" sz="2000" dirty="0" smtClean="0"/>
              <a:t>器</a:t>
            </a:r>
            <a:endParaRPr lang="en-US" altLang="zh-CN" sz="2000" dirty="0" smtClean="0"/>
          </a:p>
          <a:p>
            <a:pPr lvl="1"/>
            <a:r>
              <a:rPr lang="en-US" altLang="zh-CN" sz="2000" dirty="0" smtClean="0"/>
              <a:t>%</a:t>
            </a:r>
            <a:r>
              <a:rPr lang="en-US" altLang="zh-CN" sz="2000" dirty="0" err="1" smtClean="0"/>
              <a:t>rbp</a:t>
            </a:r>
            <a:r>
              <a:rPr lang="zh-CN" altLang="en-US" sz="2000" dirty="0" smtClean="0"/>
              <a:t>可以作为普通寄</a:t>
            </a:r>
            <a:r>
              <a:rPr lang="en-US" altLang="zh-CN" sz="2000" dirty="0" smtClean="0"/>
              <a:t/>
            </a:r>
            <a:br>
              <a:rPr lang="en-US" altLang="zh-CN" sz="2000" dirty="0" smtClean="0"/>
            </a:br>
            <a:r>
              <a:rPr lang="zh-CN" altLang="en-US" sz="2000" dirty="0" smtClean="0"/>
              <a:t>存器使用</a:t>
            </a:r>
            <a:endParaRPr lang="en-US" altLang="zh-CN" sz="2000" dirty="0" smtClean="0"/>
          </a:p>
          <a:p>
            <a:pPr lvl="1"/>
            <a:endParaRPr lang="en-US" altLang="zh-CN" sz="2000" dirty="0" smtClean="0"/>
          </a:p>
          <a:p>
            <a:pPr lvl="1"/>
            <a:endParaRPr lang="en-US" altLang="zh-CN" sz="2000" dirty="0" smtClean="0"/>
          </a:p>
        </p:txBody>
      </p:sp>
      <p:pic>
        <p:nvPicPr>
          <p:cNvPr id="37891" name="Picture 3"/>
          <p:cNvPicPr>
            <a:picLocks noChangeAspect="1" noChangeArrowheads="1"/>
          </p:cNvPicPr>
          <p:nvPr/>
        </p:nvPicPr>
        <p:blipFill>
          <a:blip r:embed="rId3" cstate="print"/>
          <a:srcRect/>
          <a:stretch>
            <a:fillRect/>
          </a:stretch>
        </p:blipFill>
        <p:spPr bwMode="auto">
          <a:xfrm>
            <a:off x="3362325" y="171450"/>
            <a:ext cx="5781675" cy="668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PC</a:t>
            </a:r>
            <a:r>
              <a:rPr lang="zh-CN" altLang="en-US" sz="2400" dirty="0" smtClean="0"/>
              <a:t>相对操作数寻址</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en-US" altLang="zh-CN" sz="2000" dirty="0" smtClean="0"/>
              <a:t>0x200ad1 + 0x400557 =  0x601028</a:t>
            </a:r>
          </a:p>
          <a:p>
            <a:pPr lvl="1"/>
            <a:endParaRPr lang="en-US" altLang="zh-CN" sz="2000" dirty="0" smtClean="0"/>
          </a:p>
        </p:txBody>
      </p:sp>
      <p:pic>
        <p:nvPicPr>
          <p:cNvPr id="38914" name="Picture 2"/>
          <p:cNvPicPr>
            <a:picLocks noChangeAspect="1" noChangeArrowheads="1"/>
          </p:cNvPicPr>
          <p:nvPr/>
        </p:nvPicPr>
        <p:blipFill>
          <a:blip r:embed="rId3" cstate="print"/>
          <a:srcRect/>
          <a:stretch>
            <a:fillRect/>
          </a:stretch>
        </p:blipFill>
        <p:spPr bwMode="auto">
          <a:xfrm>
            <a:off x="1219200" y="1828800"/>
            <a:ext cx="3609975" cy="1724025"/>
          </a:xfrm>
          <a:prstGeom prst="rect">
            <a:avLst/>
          </a:prstGeom>
          <a:noFill/>
          <a:ln w="9525">
            <a:noFill/>
            <a:miter lim="800000"/>
            <a:headEnd/>
            <a:tailEnd/>
          </a:ln>
        </p:spPr>
      </p:pic>
      <p:pic>
        <p:nvPicPr>
          <p:cNvPr id="38915" name="Picture 3"/>
          <p:cNvPicPr>
            <a:picLocks noChangeAspect="1" noChangeArrowheads="1"/>
          </p:cNvPicPr>
          <p:nvPr/>
        </p:nvPicPr>
        <p:blipFill>
          <a:blip r:embed="rId4" cstate="print"/>
          <a:srcRect/>
          <a:stretch>
            <a:fillRect/>
          </a:stretch>
        </p:blipFill>
        <p:spPr bwMode="auto">
          <a:xfrm>
            <a:off x="762000" y="4267200"/>
            <a:ext cx="7677150" cy="1352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x86-64</a:t>
            </a:r>
            <a:r>
              <a:rPr lang="zh-CN" altLang="en-US" sz="2400" dirty="0" smtClean="0"/>
              <a:t>数据传送指令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39938" name="Picture 2"/>
          <p:cNvPicPr>
            <a:picLocks noChangeAspect="1" noChangeArrowheads="1"/>
          </p:cNvPicPr>
          <p:nvPr/>
        </p:nvPicPr>
        <p:blipFill>
          <a:blip r:embed="rId3" cstate="print"/>
          <a:srcRect/>
          <a:stretch>
            <a:fillRect/>
          </a:stretch>
        </p:blipFill>
        <p:spPr bwMode="auto">
          <a:xfrm>
            <a:off x="990600" y="1752600"/>
            <a:ext cx="721995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算术指令</a:t>
            </a:r>
            <a:endParaRPr lang="en-US" altLang="zh-CN" sz="2400" dirty="0" smtClean="0"/>
          </a:p>
          <a:p>
            <a:pPr lvl="1"/>
            <a:r>
              <a:rPr lang="zh-CN" altLang="en-US" sz="2000" dirty="0" smtClean="0"/>
              <a:t>当不同大小的操作数混合在一起时，</a:t>
            </a:r>
            <a:r>
              <a:rPr lang="en-US" altLang="zh-CN" sz="2000" dirty="0" smtClean="0"/>
              <a:t>GCC</a:t>
            </a:r>
            <a:r>
              <a:rPr lang="zh-CN" altLang="en-US" sz="2000" dirty="0" smtClean="0"/>
              <a:t>必须选择正确的算术指令、符号扩展或零扩展的组合</a:t>
            </a:r>
            <a:endParaRPr lang="en-US" altLang="zh-CN" sz="2000" dirty="0" smtClean="0"/>
          </a:p>
          <a:p>
            <a:pPr lvl="1"/>
            <a:r>
              <a:rPr lang="en-US" altLang="zh-CN" sz="2000" dirty="0" err="1" smtClean="0"/>
              <a:t>gcc</a:t>
            </a:r>
            <a:r>
              <a:rPr lang="en-US" altLang="zh-CN" sz="2000" dirty="0" smtClean="0"/>
              <a:t> -O1 -S </a:t>
            </a:r>
            <a:r>
              <a:rPr lang="en-US" altLang="zh-CN" sz="2000" dirty="0" err="1" smtClean="0"/>
              <a:t>gfun.c</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0962" name="Picture 2"/>
          <p:cNvPicPr>
            <a:picLocks noChangeAspect="1" noChangeArrowheads="1"/>
          </p:cNvPicPr>
          <p:nvPr/>
        </p:nvPicPr>
        <p:blipFill>
          <a:blip r:embed="rId3" cstate="print"/>
          <a:srcRect/>
          <a:stretch>
            <a:fillRect/>
          </a:stretch>
        </p:blipFill>
        <p:spPr bwMode="auto">
          <a:xfrm>
            <a:off x="914400" y="2819400"/>
            <a:ext cx="5553075" cy="1314450"/>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914400" y="4343400"/>
            <a:ext cx="5915025" cy="2190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特殊的算术指令</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1986" name="Picture 2"/>
          <p:cNvPicPr>
            <a:picLocks noChangeAspect="1" noChangeArrowheads="1"/>
          </p:cNvPicPr>
          <p:nvPr/>
        </p:nvPicPr>
        <p:blipFill>
          <a:blip r:embed="rId3" cstate="print"/>
          <a:srcRect/>
          <a:stretch>
            <a:fillRect/>
          </a:stretch>
        </p:blipFill>
        <p:spPr bwMode="auto">
          <a:xfrm>
            <a:off x="1066800" y="1676400"/>
            <a:ext cx="6610350"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运行</a:t>
            </a:r>
            <a:r>
              <a:rPr lang="en-US" altLang="zh-CN" sz="2400" dirty="0" smtClean="0"/>
              <a:t>hello</a:t>
            </a:r>
            <a:r>
              <a:rPr lang="zh-CN" altLang="en-US" sz="2400" dirty="0" smtClean="0"/>
              <a:t>程序</a:t>
            </a:r>
            <a:r>
              <a:rPr lang="en-US" altLang="zh-CN" sz="2400" dirty="0" smtClean="0"/>
              <a:t>(Cont.)</a:t>
            </a:r>
          </a:p>
          <a:p>
            <a:pPr lvl="1"/>
            <a:r>
              <a:rPr lang="zh-CN" altLang="en-US" sz="2000" dirty="0" smtClean="0"/>
              <a:t>将输出字符串从内存写到显示器</a:t>
            </a:r>
            <a:endParaRPr lang="en-US" altLang="zh-CN" sz="2000" dirty="0" smtClean="0"/>
          </a:p>
          <a:p>
            <a:pPr>
              <a:buNone/>
            </a:pPr>
            <a:endParaRPr lang="en-US" sz="2400" dirty="0" smtClean="0"/>
          </a:p>
          <a:p>
            <a:pPr lvl="1"/>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676400" y="2133600"/>
            <a:ext cx="5581650"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a:t>
            </a:r>
            <a:endParaRPr lang="en-US" altLang="zh-CN" sz="2400" dirty="0" smtClean="0"/>
          </a:p>
          <a:p>
            <a:pPr lvl="1"/>
            <a:r>
              <a:rPr lang="zh-CN" altLang="en-US" sz="2000" dirty="0" smtClean="0"/>
              <a:t>和</a:t>
            </a:r>
            <a:r>
              <a:rPr lang="en-US" altLang="zh-CN" sz="2000" dirty="0" smtClean="0"/>
              <a:t>IA32</a:t>
            </a:r>
            <a:r>
              <a:rPr lang="zh-CN" altLang="en-US" sz="2000" dirty="0" smtClean="0"/>
              <a:t>一样，增加了</a:t>
            </a:r>
            <a:r>
              <a:rPr lang="en-US" altLang="zh-CN" sz="2000" dirty="0" err="1" smtClean="0"/>
              <a:t>cmpq</a:t>
            </a:r>
            <a:r>
              <a:rPr lang="zh-CN" altLang="en-US" sz="2000" dirty="0" smtClean="0"/>
              <a:t>和</a:t>
            </a:r>
            <a:r>
              <a:rPr lang="en-US" altLang="zh-CN" sz="2000" dirty="0" err="1" smtClean="0"/>
              <a:t>testq</a:t>
            </a:r>
            <a:r>
              <a:rPr lang="zh-CN" altLang="en-US" sz="2000" dirty="0" smtClean="0"/>
              <a:t>。只设置条件代码但不改变其它寄存器</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0" name="Picture 2"/>
          <p:cNvPicPr>
            <a:picLocks noChangeAspect="1" noChangeArrowheads="1"/>
          </p:cNvPicPr>
          <p:nvPr/>
        </p:nvPicPr>
        <p:blipFill>
          <a:blip r:embed="rId3" cstate="print"/>
          <a:srcRect/>
          <a:stretch>
            <a:fillRect/>
          </a:stretch>
        </p:blipFill>
        <p:spPr bwMode="auto">
          <a:xfrm>
            <a:off x="1371600" y="2362200"/>
            <a:ext cx="3390900" cy="154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Comparison</a:t>
            </a:r>
            <a:r>
              <a:rPr lang="zh-CN" altLang="en-US" sz="2400" dirty="0" smtClean="0"/>
              <a:t>和</a:t>
            </a:r>
            <a:r>
              <a:rPr lang="en-US" altLang="zh-CN" sz="2400" dirty="0" smtClean="0"/>
              <a:t>test</a:t>
            </a:r>
            <a:r>
              <a:rPr lang="zh-CN" altLang="en-US" sz="2400" dirty="0" smtClean="0"/>
              <a:t>指令示例</a:t>
            </a:r>
            <a:endParaRPr lang="en-US" altLang="zh-CN" sz="2400" dirty="0" smtClean="0"/>
          </a:p>
          <a:p>
            <a:pPr lvl="1"/>
            <a:r>
              <a:rPr lang="zh-CN" altLang="en-US" sz="2000" dirty="0" smtClean="0"/>
              <a:t>在</a:t>
            </a:r>
            <a:r>
              <a:rPr lang="en-US" altLang="zh-CN" sz="2000" dirty="0" smtClean="0"/>
              <a:t>ret</a:t>
            </a:r>
            <a:r>
              <a:rPr lang="zh-CN" altLang="en-US" sz="2000" dirty="0" smtClean="0"/>
              <a:t>指令之前有指令</a:t>
            </a:r>
            <a:r>
              <a:rPr lang="en-US" altLang="zh-CN" sz="2000" dirty="0" smtClean="0"/>
              <a:t>rep</a:t>
            </a:r>
            <a:r>
              <a:rPr lang="zh-CN" altLang="en-US" sz="2000" dirty="0" smtClean="0"/>
              <a:t>，其原始作用是实现重复字符串操作。</a:t>
            </a:r>
            <a:r>
              <a:rPr lang="en-US" altLang="zh-CN" sz="2000" dirty="0" smtClean="0"/>
              <a:t>AMD</a:t>
            </a:r>
            <a:r>
              <a:rPr lang="zh-CN" altLang="en-US" sz="2000" dirty="0" smtClean="0"/>
              <a:t>建议使用</a:t>
            </a:r>
            <a:r>
              <a:rPr lang="en-US" altLang="zh-CN" sz="2000" dirty="0" smtClean="0"/>
              <a:t>rep</a:t>
            </a:r>
            <a:r>
              <a:rPr lang="zh-CN" altLang="en-US" sz="2000" dirty="0" smtClean="0"/>
              <a:t>后跟</a:t>
            </a:r>
            <a:r>
              <a:rPr lang="en-US" altLang="zh-CN" sz="2000" dirty="0" smtClean="0"/>
              <a:t>ret</a:t>
            </a:r>
            <a:r>
              <a:rPr lang="zh-CN" altLang="en-US" sz="2000" dirty="0" smtClean="0"/>
              <a:t>的组合，可以避免使</a:t>
            </a:r>
            <a:r>
              <a:rPr lang="en-US" altLang="zh-CN" sz="2000" dirty="0" smtClean="0"/>
              <a:t>ret</a:t>
            </a:r>
            <a:r>
              <a:rPr lang="zh-CN" altLang="en-US" sz="2000" dirty="0" smtClean="0"/>
              <a:t>指令作为条件跳转指令的目的地。如果没有</a:t>
            </a:r>
            <a:r>
              <a:rPr lang="en-US" altLang="zh-CN" sz="2000" dirty="0" smtClean="0"/>
              <a:t>rep</a:t>
            </a:r>
            <a:r>
              <a:rPr lang="zh-CN" altLang="en-US" sz="2000" dirty="0" smtClean="0"/>
              <a:t>指令，那么当不跳转到分支的时候，条件跳转</a:t>
            </a:r>
            <a:r>
              <a:rPr lang="en-US" altLang="zh-CN" sz="2000" dirty="0" err="1" smtClean="0"/>
              <a:t>jg</a:t>
            </a:r>
            <a:r>
              <a:rPr lang="zh-CN" altLang="en-US" sz="2000" dirty="0" smtClean="0"/>
              <a:t>指令的目的地址就是</a:t>
            </a:r>
            <a:r>
              <a:rPr lang="en-US" altLang="zh-CN" sz="2000" dirty="0" smtClean="0"/>
              <a:t>ret</a:t>
            </a:r>
            <a:r>
              <a:rPr lang="zh-CN" altLang="en-US" sz="2000" dirty="0" smtClean="0"/>
              <a:t>指令。根据</a:t>
            </a:r>
            <a:r>
              <a:rPr lang="en-US" altLang="zh-CN" sz="2000" dirty="0" smtClean="0"/>
              <a:t>AMD</a:t>
            </a:r>
            <a:r>
              <a:rPr lang="zh-CN" altLang="en-US" sz="2000" dirty="0" smtClean="0"/>
              <a:t>的说法，当从一条跳转指令跳到</a:t>
            </a:r>
            <a:r>
              <a:rPr lang="en-US" altLang="zh-CN" sz="2000" dirty="0" smtClean="0"/>
              <a:t>ret</a:t>
            </a:r>
            <a:r>
              <a:rPr lang="zh-CN" altLang="en-US" sz="2000" dirty="0" smtClean="0"/>
              <a:t>指令时，处理器不能适当地预测</a:t>
            </a:r>
            <a:r>
              <a:rPr lang="en-US" altLang="zh-CN" sz="2000" dirty="0" smtClean="0"/>
              <a:t>ret</a:t>
            </a:r>
            <a:r>
              <a:rPr lang="zh-CN" altLang="en-US" sz="2000" dirty="0" smtClean="0"/>
              <a:t>指令的目的。由于</a:t>
            </a:r>
            <a:r>
              <a:rPr lang="en-US" altLang="zh-CN" sz="2000" dirty="0" smtClean="0"/>
              <a:t>rep</a:t>
            </a:r>
            <a:r>
              <a:rPr lang="zh-CN" altLang="en-US" sz="2000" dirty="0" smtClean="0"/>
              <a:t>指令作为空操作使用，所以插入至此作为跳转的目的，除了使代码在</a:t>
            </a:r>
            <a:r>
              <a:rPr lang="en-US" altLang="zh-CN" sz="2000" dirty="0" smtClean="0"/>
              <a:t>AMD</a:t>
            </a:r>
            <a:r>
              <a:rPr lang="zh-CN" altLang="en-US" sz="2000" dirty="0" smtClean="0"/>
              <a:t>处理器上运行得更快之外，不会改变代码的其它行为</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3011" name="Picture 3"/>
          <p:cNvPicPr>
            <a:picLocks noChangeAspect="1" noChangeArrowheads="1"/>
          </p:cNvPicPr>
          <p:nvPr/>
        </p:nvPicPr>
        <p:blipFill>
          <a:blip r:embed="rId3" cstate="print"/>
          <a:srcRect/>
          <a:stretch>
            <a:fillRect/>
          </a:stretch>
        </p:blipFill>
        <p:spPr bwMode="auto">
          <a:xfrm>
            <a:off x="914400" y="4572000"/>
            <a:ext cx="2400300" cy="1990725"/>
          </a:xfrm>
          <a:prstGeom prst="rect">
            <a:avLst/>
          </a:prstGeom>
          <a:noFill/>
          <a:ln w="9525">
            <a:noFill/>
            <a:miter lim="800000"/>
            <a:headEnd/>
            <a:tailEnd/>
          </a:ln>
        </p:spPr>
      </p:pic>
      <p:pic>
        <p:nvPicPr>
          <p:cNvPr id="44035" name="Picture 3"/>
          <p:cNvPicPr>
            <a:picLocks noChangeAspect="1" noChangeArrowheads="1"/>
          </p:cNvPicPr>
          <p:nvPr/>
        </p:nvPicPr>
        <p:blipFill>
          <a:blip r:embed="rId4" cstate="print"/>
          <a:srcRect/>
          <a:stretch>
            <a:fillRect/>
          </a:stretch>
        </p:blipFill>
        <p:spPr bwMode="auto">
          <a:xfrm>
            <a:off x="3657600" y="3886200"/>
            <a:ext cx="4933950" cy="278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Procedure</a:t>
            </a:r>
          </a:p>
          <a:p>
            <a:pPr lvl="1"/>
            <a:r>
              <a:rPr lang="zh-CN" altLang="en-US" sz="2000" dirty="0" smtClean="0"/>
              <a:t>参数</a:t>
            </a:r>
            <a:r>
              <a:rPr lang="en-US" altLang="zh-CN" sz="2000" dirty="0" smtClean="0"/>
              <a:t>(</a:t>
            </a:r>
            <a:r>
              <a:rPr lang="zh-CN" altLang="en-US" sz="2000" dirty="0" smtClean="0"/>
              <a:t>最多前</a:t>
            </a:r>
            <a:r>
              <a:rPr lang="en-US" altLang="zh-CN" sz="2000" dirty="0" smtClean="0"/>
              <a:t>6</a:t>
            </a:r>
            <a:r>
              <a:rPr lang="zh-CN" altLang="en-US" sz="2000" dirty="0" smtClean="0"/>
              <a:t>个</a:t>
            </a:r>
            <a:r>
              <a:rPr lang="en-US" altLang="zh-CN" sz="2000" dirty="0" smtClean="0"/>
              <a:t>)</a:t>
            </a:r>
            <a:r>
              <a:rPr lang="zh-CN" altLang="en-US" sz="2000" dirty="0" smtClean="0"/>
              <a:t>通过寄存器传递到过程，而不是在栈上传递。消除了栈上存储和索引的开销</a:t>
            </a:r>
            <a:endParaRPr lang="en-US" altLang="zh-CN" sz="2000" dirty="0" smtClean="0"/>
          </a:p>
          <a:p>
            <a:pPr lvl="1"/>
            <a:r>
              <a:rPr lang="en-US" altLang="zh-CN" sz="2000" dirty="0" err="1" smtClean="0"/>
              <a:t>callq</a:t>
            </a:r>
            <a:r>
              <a:rPr lang="zh-CN" altLang="en-US" sz="2000" dirty="0" smtClean="0"/>
              <a:t>指令将一个</a:t>
            </a:r>
            <a:r>
              <a:rPr lang="en-US" altLang="zh-CN" sz="2000" dirty="0" smtClean="0"/>
              <a:t>64</a:t>
            </a:r>
            <a:r>
              <a:rPr lang="zh-CN" altLang="en-US" sz="2000" dirty="0" smtClean="0"/>
              <a:t>位地址存储在栈上</a:t>
            </a:r>
            <a:endParaRPr lang="en-US" altLang="zh-CN" sz="2000" dirty="0" smtClean="0"/>
          </a:p>
          <a:p>
            <a:pPr lvl="1"/>
            <a:r>
              <a:rPr lang="zh-CN" altLang="en-US" sz="2000" dirty="0" smtClean="0"/>
              <a:t>许多函数不需要栈帧。只有那些不能将所有局部变量都放在寄存器中的函数才需要在栈上分配空间</a:t>
            </a:r>
            <a:endParaRPr lang="en-US" altLang="zh-CN" sz="2000" dirty="0" smtClean="0"/>
          </a:p>
          <a:p>
            <a:pPr lvl="1"/>
            <a:r>
              <a:rPr lang="zh-CN" altLang="en-US" sz="2000" dirty="0" smtClean="0"/>
              <a:t>函数最多可以访问超过当前栈指针</a:t>
            </a:r>
            <a:r>
              <a:rPr lang="en-US" altLang="zh-CN" sz="2000" dirty="0" smtClean="0"/>
              <a:t>128</a:t>
            </a:r>
            <a:r>
              <a:rPr lang="zh-CN" altLang="en-US" sz="2000" dirty="0" smtClean="0"/>
              <a:t>字节的栈上存储空间</a:t>
            </a:r>
            <a:r>
              <a:rPr lang="en-US" altLang="zh-CN" sz="2000" dirty="0" smtClean="0"/>
              <a:t>(</a:t>
            </a:r>
            <a:r>
              <a:rPr lang="zh-CN" altLang="en-US" sz="2000" dirty="0" smtClean="0"/>
              <a:t>地址低于当前栈指针的值</a:t>
            </a:r>
            <a:r>
              <a:rPr lang="en-US" altLang="zh-CN" sz="2000" dirty="0" smtClean="0"/>
              <a:t>)</a:t>
            </a:r>
            <a:r>
              <a:rPr lang="zh-CN" altLang="en-US" sz="2000" dirty="0" smtClean="0"/>
              <a:t>。这允许一些函数将信息存储在栈上而无需修改栈指针</a:t>
            </a:r>
            <a:endParaRPr lang="en-US" altLang="zh-CN" sz="2000" dirty="0" smtClean="0"/>
          </a:p>
          <a:p>
            <a:pPr lvl="1"/>
            <a:r>
              <a:rPr lang="zh-CN" altLang="en-US" sz="2000" dirty="0" smtClean="0"/>
              <a:t>没有帧指针。作为替代，对栈位置的引用相对于栈指针。大多数函数在调用开始时分配所需要的整个栈存储，并保持栈指针指向固定位置</a:t>
            </a:r>
            <a:endParaRPr lang="en-US" altLang="zh-CN" sz="2000" dirty="0" smtClean="0"/>
          </a:p>
          <a:p>
            <a:pPr lvl="1"/>
            <a:r>
              <a:rPr lang="zh-CN" altLang="en-US" sz="2000" dirty="0" smtClean="0"/>
              <a:t>同</a:t>
            </a:r>
            <a:r>
              <a:rPr lang="en-US" altLang="zh-CN" sz="2000" dirty="0" smtClean="0"/>
              <a:t>IA32</a:t>
            </a:r>
            <a:r>
              <a:rPr lang="zh-CN" altLang="en-US" sz="2000" dirty="0" smtClean="0"/>
              <a:t>一样，有些寄存器被指定为被调用者保存寄存器。任何修改这些寄存器的过程都必须保存并恢复它们</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栈帧</a:t>
            </a:r>
            <a:r>
              <a:rPr lang="en-US" altLang="zh-CN" sz="2400" dirty="0" smtClean="0"/>
              <a:t>(Stack Frames)</a:t>
            </a:r>
          </a:p>
          <a:p>
            <a:pPr lvl="1"/>
            <a:r>
              <a:rPr lang="zh-CN" altLang="en-US" sz="2000" dirty="0" smtClean="0"/>
              <a:t>与</a:t>
            </a:r>
            <a:r>
              <a:rPr lang="en-US" altLang="zh-CN" sz="2000" dirty="0" smtClean="0"/>
              <a:t>IA32</a:t>
            </a:r>
            <a:r>
              <a:rPr lang="zh-CN" altLang="en-US" sz="2000" dirty="0" smtClean="0"/>
              <a:t>的代码不同，</a:t>
            </a:r>
            <a:r>
              <a:rPr lang="en-US" altLang="zh-CN" sz="2000" dirty="0" smtClean="0"/>
              <a:t>IA32</a:t>
            </a:r>
            <a:r>
              <a:rPr lang="zh-CN" altLang="en-US" sz="2000" dirty="0" smtClean="0"/>
              <a:t>栈指针会随着值的压入和弹出不断前后移动，</a:t>
            </a:r>
            <a:r>
              <a:rPr lang="en-US" altLang="zh-CN" sz="2000" dirty="0" smtClean="0"/>
              <a:t>x86-64</a:t>
            </a:r>
            <a:r>
              <a:rPr lang="zh-CN" altLang="en-US" sz="2000" dirty="0" smtClean="0"/>
              <a:t>过程的栈帧通常有固定大小，在过程开始时通过减小栈指针</a:t>
            </a:r>
            <a:r>
              <a:rPr lang="en-US" altLang="zh-CN" sz="2000" dirty="0" smtClean="0"/>
              <a:t>(%</a:t>
            </a:r>
            <a:r>
              <a:rPr lang="en-US" altLang="zh-CN" sz="2000" dirty="0" err="1" smtClean="0"/>
              <a:t>rsp</a:t>
            </a:r>
            <a:r>
              <a:rPr lang="en-US" altLang="zh-CN" sz="2000" dirty="0" smtClean="0"/>
              <a:t>)</a:t>
            </a:r>
            <a:r>
              <a:rPr lang="zh-CN" altLang="en-US" sz="2000" dirty="0" smtClean="0"/>
              <a:t>来设置。在调用过程中，栈指针保持在固定位置，使得可以用相对于栈指针的偏移量来访问数据。因此不再需要</a:t>
            </a:r>
            <a:r>
              <a:rPr lang="en-US" altLang="zh-CN" sz="2000" dirty="0" smtClean="0"/>
              <a:t>IA32</a:t>
            </a:r>
            <a:r>
              <a:rPr lang="zh-CN" altLang="en-US" sz="2000" dirty="0" smtClean="0"/>
              <a:t>代码中的帧指针</a:t>
            </a:r>
            <a:r>
              <a:rPr lang="en-US" altLang="zh-CN" sz="2000" dirty="0" smtClean="0"/>
              <a:t>(%ebp)</a:t>
            </a:r>
            <a:r>
              <a:rPr lang="zh-CN" altLang="en-US" sz="2000" dirty="0" smtClean="0"/>
              <a:t>了</a:t>
            </a:r>
            <a:endParaRPr lang="en-US" altLang="zh-CN" sz="2000" dirty="0" smtClean="0"/>
          </a:p>
          <a:p>
            <a:pPr lvl="1"/>
            <a:r>
              <a:rPr lang="en-US" altLang="zh-CN" sz="2000" dirty="0" smtClean="0"/>
              <a:t>x86-64</a:t>
            </a:r>
            <a:r>
              <a:rPr lang="zh-CN" altLang="en-US" sz="2000" dirty="0" smtClean="0"/>
              <a:t>的一个不寻常特性是能够访问栈指针之外的存储器。它要求虚拟存储管理系统为这段区域分配</a:t>
            </a:r>
            <a:r>
              <a:rPr lang="en-US" altLang="zh-CN" sz="2000" dirty="0" smtClean="0"/>
              <a:t>memory</a:t>
            </a:r>
            <a:r>
              <a:rPr lang="zh-CN" altLang="en-US" sz="2000" dirty="0" smtClean="0"/>
              <a:t>。</a:t>
            </a:r>
            <a:r>
              <a:rPr lang="en-US" altLang="zh-CN" sz="2000" dirty="0" smtClean="0"/>
              <a:t>x86-64 ABI</a:t>
            </a:r>
            <a:r>
              <a:rPr lang="zh-CN" altLang="en-US" sz="2000" dirty="0" smtClean="0"/>
              <a:t>指明程序可以使用当前栈指针之外</a:t>
            </a:r>
            <a:r>
              <a:rPr lang="en-US" altLang="zh-CN" sz="2000" dirty="0" smtClean="0"/>
              <a:t>128</a:t>
            </a:r>
            <a:r>
              <a:rPr lang="zh-CN" altLang="en-US" sz="2000" dirty="0" smtClean="0"/>
              <a:t>字节的范围</a:t>
            </a:r>
            <a:r>
              <a:rPr lang="en-US" altLang="zh-CN" sz="2000" dirty="0" smtClean="0"/>
              <a:t>(</a:t>
            </a:r>
            <a:r>
              <a:rPr lang="zh-CN" altLang="en-US" sz="2000" dirty="0" smtClean="0"/>
              <a:t>即低于当前栈指针的值</a:t>
            </a:r>
            <a:r>
              <a:rPr lang="en-US" altLang="zh-CN" sz="2000" dirty="0" smtClean="0"/>
              <a:t>)</a:t>
            </a:r>
            <a:r>
              <a:rPr lang="zh-CN" altLang="en-US" sz="2000" dirty="0" smtClean="0"/>
              <a:t>。</a:t>
            </a:r>
            <a:r>
              <a:rPr lang="en-US" altLang="zh-CN" sz="2000" dirty="0" smtClean="0"/>
              <a:t>ABI</a:t>
            </a:r>
            <a:r>
              <a:rPr lang="zh-CN" altLang="en-US" sz="2000" dirty="0" smtClean="0"/>
              <a:t>将这个区域成为红色地带</a:t>
            </a:r>
            <a:r>
              <a:rPr lang="en-US" altLang="zh-CN" sz="2000" dirty="0" smtClean="0"/>
              <a:t>(red zone)</a:t>
            </a:r>
            <a:r>
              <a:rPr lang="zh-CN" altLang="en-US" sz="2000" dirty="0" smtClean="0"/>
              <a:t>。必须保持当栈指针移动时，红色地带可读可写</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Red Zone</a:t>
            </a:r>
            <a:r>
              <a:rPr lang="zh-CN" altLang="en-US" sz="2400" dirty="0" smtClean="0"/>
              <a:t>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p:txBody>
      </p:sp>
      <p:pic>
        <p:nvPicPr>
          <p:cNvPr id="45058" name="Picture 2"/>
          <p:cNvPicPr>
            <a:picLocks noChangeAspect="1" noChangeArrowheads="1"/>
          </p:cNvPicPr>
          <p:nvPr/>
        </p:nvPicPr>
        <p:blipFill>
          <a:blip r:embed="rId3" cstate="print"/>
          <a:srcRect/>
          <a:stretch>
            <a:fillRect/>
          </a:stretch>
        </p:blipFill>
        <p:spPr bwMode="auto">
          <a:xfrm>
            <a:off x="609600" y="1905000"/>
            <a:ext cx="3381375" cy="1276350"/>
          </a:xfrm>
          <a:prstGeom prst="rect">
            <a:avLst/>
          </a:prstGeom>
          <a:noFill/>
          <a:ln w="9525">
            <a:noFill/>
            <a:miter lim="800000"/>
            <a:headEnd/>
            <a:tailEnd/>
          </a:ln>
        </p:spPr>
      </p:pic>
      <p:pic>
        <p:nvPicPr>
          <p:cNvPr id="45059" name="Picture 3"/>
          <p:cNvPicPr>
            <a:picLocks noChangeAspect="1" noChangeArrowheads="1"/>
          </p:cNvPicPr>
          <p:nvPr/>
        </p:nvPicPr>
        <p:blipFill>
          <a:blip r:embed="rId4" cstate="print"/>
          <a:srcRect/>
          <a:stretch>
            <a:fillRect/>
          </a:stretch>
        </p:blipFill>
        <p:spPr bwMode="auto">
          <a:xfrm>
            <a:off x="6096000" y="4038600"/>
            <a:ext cx="3048000" cy="1733550"/>
          </a:xfrm>
          <a:prstGeom prst="rect">
            <a:avLst/>
          </a:prstGeom>
          <a:noFill/>
          <a:ln w="9525">
            <a:noFill/>
            <a:miter lim="800000"/>
            <a:headEnd/>
            <a:tailEnd/>
          </a:ln>
        </p:spPr>
      </p:pic>
      <p:pic>
        <p:nvPicPr>
          <p:cNvPr id="45060" name="Picture 4"/>
          <p:cNvPicPr>
            <a:picLocks noChangeAspect="1" noChangeArrowheads="1"/>
          </p:cNvPicPr>
          <p:nvPr/>
        </p:nvPicPr>
        <p:blipFill>
          <a:blip r:embed="rId5" cstate="print"/>
          <a:srcRect/>
          <a:stretch>
            <a:fillRect/>
          </a:stretch>
        </p:blipFill>
        <p:spPr bwMode="auto">
          <a:xfrm>
            <a:off x="0" y="3581400"/>
            <a:ext cx="6029325" cy="2143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机器的程序级表示</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浮点体系结构</a:t>
            </a:r>
            <a:endParaRPr lang="en-US" altLang="zh-CN" sz="2400" dirty="0" smtClean="0"/>
          </a:p>
          <a:p>
            <a:pPr lvl="1"/>
            <a:r>
              <a:rPr lang="en-US" altLang="zh-CN" sz="2000" dirty="0" smtClean="0"/>
              <a:t>x87</a:t>
            </a:r>
            <a:r>
              <a:rPr lang="zh-CN" altLang="en-US" sz="2000" dirty="0" smtClean="0"/>
              <a:t>协处理器，和</a:t>
            </a:r>
            <a:r>
              <a:rPr lang="en-US" altLang="zh-CN" sz="2000" dirty="0" smtClean="0"/>
              <a:t>x86</a:t>
            </a:r>
            <a:r>
              <a:rPr lang="zh-CN" altLang="en-US" sz="2000" dirty="0" smtClean="0"/>
              <a:t>配套使用。独立芯片，寄存器和栈联合使用</a:t>
            </a:r>
            <a:endParaRPr lang="en-US" altLang="zh-CN" sz="2000" dirty="0" smtClean="0"/>
          </a:p>
          <a:p>
            <a:pPr lvl="1"/>
            <a:r>
              <a:rPr lang="en-US" altLang="zh-CN" sz="2000" dirty="0" smtClean="0"/>
              <a:t>SSE</a:t>
            </a:r>
            <a:r>
              <a:rPr lang="zh-CN" altLang="en-US" sz="2000" dirty="0" smtClean="0"/>
              <a:t>，完全使用寄存器，从</a:t>
            </a:r>
            <a:r>
              <a:rPr lang="en-US" altLang="zh-CN" sz="2000" dirty="0" smtClean="0"/>
              <a:t>Pentium 4</a:t>
            </a:r>
            <a:r>
              <a:rPr lang="zh-CN" altLang="en-US" sz="2000" smtClean="0"/>
              <a:t>开始</a:t>
            </a:r>
            <a:endParaRPr lang="en-US" altLang="zh-CN" sz="2000" dirty="0" smtClean="0"/>
          </a:p>
          <a:p>
            <a:pPr lvl="1"/>
            <a:r>
              <a:rPr lang="zh-CN" altLang="en-US" sz="2000" dirty="0" smtClean="0"/>
              <a:t>对</a:t>
            </a:r>
            <a:r>
              <a:rPr lang="en-US" altLang="zh-CN" sz="2000" dirty="0" smtClean="0"/>
              <a:t>x86-64</a:t>
            </a:r>
            <a:r>
              <a:rPr lang="zh-CN" altLang="en-US" sz="2000" dirty="0" smtClean="0"/>
              <a:t>进行编译时，</a:t>
            </a:r>
            <a:r>
              <a:rPr lang="en-US" altLang="zh-CN" sz="2000" dirty="0" smtClean="0"/>
              <a:t>GCC</a:t>
            </a:r>
            <a:r>
              <a:rPr lang="zh-CN" altLang="en-US" sz="2000" dirty="0" smtClean="0"/>
              <a:t>产生</a:t>
            </a:r>
            <a:r>
              <a:rPr lang="en-US" altLang="zh-CN" sz="2000" dirty="0" smtClean="0"/>
              <a:t>SSE</a:t>
            </a:r>
            <a:r>
              <a:rPr lang="zh-CN" altLang="en-US" sz="2000" dirty="0" smtClean="0"/>
              <a:t>代码；对于</a:t>
            </a:r>
            <a:r>
              <a:rPr lang="en-US" altLang="zh-CN" sz="2000" dirty="0" smtClean="0"/>
              <a:t>IA32</a:t>
            </a:r>
            <a:r>
              <a:rPr lang="zh-CN" altLang="en-US" sz="2000" dirty="0" smtClean="0"/>
              <a:t>，默认产生</a:t>
            </a:r>
            <a:r>
              <a:rPr lang="en-US" altLang="zh-CN" sz="2000" dirty="0" smtClean="0"/>
              <a:t>x87</a:t>
            </a:r>
            <a:r>
              <a:rPr lang="zh-CN" altLang="en-US" sz="2000" dirty="0" smtClean="0"/>
              <a:t>代码，可以通过改变命令行参数来产生</a:t>
            </a:r>
            <a:r>
              <a:rPr lang="en-US" altLang="zh-CN" sz="2000" dirty="0" smtClean="0"/>
              <a:t>SSE</a:t>
            </a:r>
            <a:r>
              <a:rPr lang="zh-CN" altLang="en-US" sz="2000" dirty="0" smtClean="0"/>
              <a:t>代码</a:t>
            </a:r>
            <a:endParaRPr lang="en-US" altLang="zh-CN" sz="2000" dirty="0" smtClean="0"/>
          </a:p>
          <a:p>
            <a:pPr lvl="1"/>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2285999" y="0"/>
            <a:ext cx="51290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3200400" y="0"/>
            <a:ext cx="4953000" cy="68196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高速缓存</a:t>
            </a:r>
            <a:endParaRPr lang="en-US" altLang="zh-CN" sz="2400" dirty="0" smtClean="0"/>
          </a:p>
          <a:p>
            <a:pPr lvl="1"/>
            <a:r>
              <a:rPr lang="zh-CN" altLang="en-US" sz="2000" dirty="0" smtClean="0"/>
              <a:t>位于</a:t>
            </a:r>
            <a:r>
              <a:rPr lang="en-US" altLang="zh-CN" sz="2000" dirty="0" smtClean="0"/>
              <a:t>CPU</a:t>
            </a:r>
            <a:r>
              <a:rPr lang="zh-CN" altLang="en-US" sz="2000" dirty="0" smtClean="0"/>
              <a:t>上的</a:t>
            </a:r>
            <a:r>
              <a:rPr lang="en-US" altLang="zh-CN" sz="2000" dirty="0" smtClean="0"/>
              <a:t>L1</a:t>
            </a:r>
            <a:r>
              <a:rPr lang="zh-CN" altLang="en-US" sz="2000" dirty="0" smtClean="0"/>
              <a:t>高速缓存访问速度几乎和寄存器一样快。</a:t>
            </a:r>
            <a:r>
              <a:rPr lang="en-US" altLang="zh-CN" sz="2000" dirty="0" smtClean="0"/>
              <a:t>L2</a:t>
            </a:r>
            <a:r>
              <a:rPr lang="zh-CN" altLang="en-US" sz="2000" dirty="0" smtClean="0"/>
              <a:t>高速缓存通过一条特殊的总线连接到</a:t>
            </a:r>
            <a:r>
              <a:rPr lang="en-US" altLang="zh-CN" sz="2000" dirty="0" smtClean="0"/>
              <a:t>CPU</a:t>
            </a:r>
            <a:r>
              <a:rPr lang="zh-CN" altLang="en-US" sz="2000" dirty="0" smtClean="0"/>
              <a:t>。进程访问</a:t>
            </a:r>
            <a:r>
              <a:rPr lang="en-US" altLang="zh-CN" sz="2000" dirty="0" smtClean="0"/>
              <a:t>L2</a:t>
            </a:r>
            <a:r>
              <a:rPr lang="zh-CN" altLang="en-US" sz="2000" dirty="0" smtClean="0"/>
              <a:t>高速缓存的的时间要比访问</a:t>
            </a:r>
            <a:r>
              <a:rPr lang="en-US" altLang="zh-CN" sz="2000" dirty="0" smtClean="0"/>
              <a:t>L1</a:t>
            </a:r>
            <a:r>
              <a:rPr lang="zh-CN" altLang="en-US" sz="2000" dirty="0" smtClean="0"/>
              <a:t>高速缓存长</a:t>
            </a:r>
            <a:r>
              <a:rPr lang="en-US" altLang="zh-CN" sz="2000" dirty="0" smtClean="0"/>
              <a:t>5</a:t>
            </a:r>
            <a:r>
              <a:rPr lang="zh-CN" altLang="en-US" sz="2000" dirty="0" smtClean="0"/>
              <a:t>倍，但仍然比访问主存快</a:t>
            </a:r>
            <a:r>
              <a:rPr lang="en-US" altLang="zh-CN" sz="2000" dirty="0" smtClean="0"/>
              <a:t>5~10</a:t>
            </a:r>
            <a:r>
              <a:rPr lang="zh-CN" altLang="en-US" sz="2000" dirty="0" smtClean="0"/>
              <a:t>倍。</a:t>
            </a:r>
            <a:r>
              <a:rPr lang="en-US" altLang="zh-CN" sz="2000" dirty="0" smtClean="0"/>
              <a:t>L1</a:t>
            </a:r>
            <a:r>
              <a:rPr lang="zh-CN" altLang="en-US" sz="2000" dirty="0" smtClean="0"/>
              <a:t>和</a:t>
            </a:r>
            <a:r>
              <a:rPr lang="en-US" altLang="zh-CN" sz="2000" dirty="0" smtClean="0"/>
              <a:t>L2</a:t>
            </a:r>
            <a:r>
              <a:rPr lang="zh-CN" altLang="en-US" sz="2000" dirty="0" smtClean="0"/>
              <a:t>高速缓存是使用</a:t>
            </a:r>
            <a:r>
              <a:rPr lang="en-US" altLang="zh-CN" sz="2000" dirty="0" smtClean="0"/>
              <a:t>SRAM</a:t>
            </a:r>
            <a:r>
              <a:rPr lang="zh-CN" altLang="en-US" sz="2000" dirty="0" smtClean="0"/>
              <a:t>硬件实现的</a:t>
            </a:r>
            <a:endParaRPr lang="en-US" altLang="zh-CN" sz="2000" dirty="0" smtClean="0"/>
          </a:p>
          <a:p>
            <a:pPr>
              <a:buNone/>
            </a:pPr>
            <a:endParaRPr lang="en-US" sz="2400" dirty="0" smtClean="0"/>
          </a:p>
          <a:p>
            <a:pPr lvl="1"/>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19200" y="2971800"/>
            <a:ext cx="5534025"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SEQ+</a:t>
            </a:r>
          </a:p>
          <a:p>
            <a:pPr lvl="1"/>
            <a:endParaRPr lang="en-US" altLang="zh-CN" sz="20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2438400" y="-11515"/>
            <a:ext cx="4800600" cy="6869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0" y="1143000"/>
            <a:ext cx="3962400" cy="5562600"/>
          </a:xfrm>
        </p:spPr>
        <p:txBody>
          <a:bodyPr>
            <a:normAutofit/>
          </a:bodyPr>
          <a:lstStyle/>
          <a:p>
            <a:pPr marL="342900" lvl="1" indent="-342900">
              <a:buFont typeface="Arial" pitchFamily="34" charset="0"/>
              <a:buChar char="•"/>
            </a:pPr>
            <a:r>
              <a:rPr lang="en-US" altLang="zh-CN" sz="2400" dirty="0" smtClean="0"/>
              <a:t>Y86 PIPE</a:t>
            </a:r>
          </a:p>
          <a:p>
            <a:pPr lvl="1"/>
            <a:r>
              <a:rPr lang="zh-CN" altLang="en-US" sz="2000" dirty="0" smtClean="0"/>
              <a:t>在命名系统中，大写的前缀</a:t>
            </a:r>
            <a:r>
              <a:rPr lang="en-US" altLang="zh-CN" sz="2000" dirty="0" smtClean="0"/>
              <a:t>’D’, ‘E’, ‘M’, ‘W’</a:t>
            </a:r>
            <a:r>
              <a:rPr lang="zh-CN" altLang="en-US" sz="2000" dirty="0" smtClean="0"/>
              <a:t>指的是流水线寄存器，所以</a:t>
            </a:r>
            <a:r>
              <a:rPr lang="en-US" altLang="zh-CN" sz="2000" dirty="0" err="1" smtClean="0"/>
              <a:t>M_stat</a:t>
            </a:r>
            <a:r>
              <a:rPr lang="zh-CN" altLang="en-US" sz="2000" dirty="0" smtClean="0"/>
              <a:t>指的是流水线寄存器</a:t>
            </a:r>
            <a:r>
              <a:rPr lang="en-US" altLang="zh-CN" sz="2000" dirty="0" smtClean="0"/>
              <a:t>M</a:t>
            </a:r>
            <a:r>
              <a:rPr lang="zh-CN" altLang="en-US" sz="2000" dirty="0" smtClean="0"/>
              <a:t>的状态字段。小写的</a:t>
            </a:r>
            <a:r>
              <a:rPr lang="en-US" altLang="zh-CN" sz="2000" dirty="0" smtClean="0"/>
              <a:t>’f’, ’d’, </a:t>
            </a:r>
            <a:r>
              <a:rPr lang="zh-CN" altLang="en-US" sz="2000" dirty="0" smtClean="0"/>
              <a:t> </a:t>
            </a:r>
            <a:r>
              <a:rPr lang="en-US" altLang="zh-CN" sz="2000" dirty="0" smtClean="0"/>
              <a:t>‘e’, ‘m’, ’w’</a:t>
            </a:r>
            <a:r>
              <a:rPr lang="zh-CN" altLang="en-US" sz="2000" dirty="0" smtClean="0"/>
              <a:t>指的是流水线阶段，所以</a:t>
            </a:r>
            <a:r>
              <a:rPr lang="en-US" altLang="zh-CN" sz="2000" dirty="0" err="1" smtClean="0"/>
              <a:t>m_stat</a:t>
            </a:r>
            <a:r>
              <a:rPr lang="zh-CN" altLang="en-US" sz="2000" dirty="0" smtClean="0"/>
              <a:t>指的是在访存阶段中由控制逻辑块产生的状态信号</a:t>
            </a:r>
            <a:endParaRPr lang="en-US" altLang="zh-CN" sz="20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3886200" y="0"/>
            <a:ext cx="511791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 </a:t>
            </a:r>
            <a:r>
              <a:rPr lang="zh-CN" altLang="en-US" sz="2400" dirty="0" smtClean="0"/>
              <a:t>示例</a:t>
            </a:r>
            <a:endParaRPr lang="en-US" altLang="zh-CN" sz="2400" dirty="0" smtClean="0"/>
          </a:p>
          <a:p>
            <a:pPr lvl="1"/>
            <a:endParaRPr lang="en-US" altLang="zh-CN" sz="2000" dirty="0" smtClean="0"/>
          </a:p>
          <a:p>
            <a:pPr lvl="1"/>
            <a:endParaRPr lang="en-US" altLang="zh-CN" sz="2000" dirty="0" smtClean="0"/>
          </a:p>
        </p:txBody>
      </p:sp>
      <p:pic>
        <p:nvPicPr>
          <p:cNvPr id="5123" name="Picture 3"/>
          <p:cNvPicPr>
            <a:picLocks noChangeAspect="1" noChangeArrowheads="1"/>
          </p:cNvPicPr>
          <p:nvPr/>
        </p:nvPicPr>
        <p:blipFill>
          <a:blip r:embed="rId3" cstate="print"/>
          <a:srcRect/>
          <a:stretch>
            <a:fillRect/>
          </a:stretch>
        </p:blipFill>
        <p:spPr bwMode="auto">
          <a:xfrm>
            <a:off x="1295400" y="1676400"/>
            <a:ext cx="6105525" cy="496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流水线冒险</a:t>
            </a:r>
            <a:r>
              <a:rPr lang="en-US" altLang="zh-CN" sz="2400" dirty="0" smtClean="0"/>
              <a:t>(Hazard)</a:t>
            </a:r>
          </a:p>
          <a:p>
            <a:pPr lvl="1"/>
            <a:r>
              <a:rPr lang="zh-CN" altLang="en-US" sz="2000" dirty="0" smtClean="0"/>
              <a:t>数据相关：下一条指令会用到这一条指令计算的结果</a:t>
            </a:r>
            <a:endParaRPr lang="en-US" altLang="zh-CN" sz="2000" dirty="0" smtClean="0"/>
          </a:p>
          <a:p>
            <a:pPr lvl="1"/>
            <a:r>
              <a:rPr lang="zh-CN" altLang="en-US" sz="2000" dirty="0" smtClean="0"/>
              <a:t>控制相关：一条指令要确定下一条指令的位置，例如在执行跳转</a:t>
            </a:r>
            <a:endParaRPr lang="en-US" altLang="zh-CN" sz="2000" dirty="0" smtClean="0"/>
          </a:p>
          <a:p>
            <a:pPr lvl="1"/>
            <a:endParaRPr lang="en-US" altLang="zh-CN" sz="2000"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r>
              <a:rPr lang="zh-CN" altLang="en-US" sz="2000" dirty="0" smtClean="0"/>
              <a:t>插入</a:t>
            </a:r>
            <a:r>
              <a:rPr lang="en-US" altLang="zh-CN" sz="2000" dirty="0" err="1" smtClean="0"/>
              <a:t>nop</a:t>
            </a:r>
            <a:r>
              <a:rPr lang="zh-CN" altLang="en-US" sz="2000" dirty="0" smtClean="0"/>
              <a:t>之后，得到正确结果</a:t>
            </a:r>
            <a:endParaRPr lang="en-US" altLang="zh-CN" sz="2000" dirty="0" smtClean="0"/>
          </a:p>
        </p:txBody>
      </p:sp>
      <p:pic>
        <p:nvPicPr>
          <p:cNvPr id="1026" name="Picture 2"/>
          <p:cNvPicPr>
            <a:picLocks noChangeAspect="1" noChangeArrowheads="1"/>
          </p:cNvPicPr>
          <p:nvPr/>
        </p:nvPicPr>
        <p:blipFill>
          <a:blip r:embed="rId3" cstate="print"/>
          <a:srcRect/>
          <a:stretch>
            <a:fillRect/>
          </a:stretch>
        </p:blipFill>
        <p:spPr bwMode="auto">
          <a:xfrm>
            <a:off x="1295400" y="2057400"/>
            <a:ext cx="6391275"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2050" name="Picture 2"/>
          <p:cNvPicPr>
            <a:picLocks noChangeAspect="1" noChangeArrowheads="1"/>
          </p:cNvPicPr>
          <p:nvPr/>
        </p:nvPicPr>
        <p:blipFill>
          <a:blip r:embed="rId3" cstate="print"/>
          <a:srcRect/>
          <a:stretch>
            <a:fillRect/>
          </a:stretch>
        </p:blipFill>
        <p:spPr bwMode="auto">
          <a:xfrm>
            <a:off x="1524000" y="1828800"/>
            <a:ext cx="5295900" cy="430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3074" name="Picture 2"/>
          <p:cNvPicPr>
            <a:picLocks noChangeAspect="1" noChangeArrowheads="1"/>
          </p:cNvPicPr>
          <p:nvPr/>
        </p:nvPicPr>
        <p:blipFill>
          <a:blip r:embed="rId3" cstate="print"/>
          <a:srcRect/>
          <a:stretch>
            <a:fillRect/>
          </a:stretch>
        </p:blipFill>
        <p:spPr bwMode="auto">
          <a:xfrm>
            <a:off x="1600200" y="1752600"/>
            <a:ext cx="5381625" cy="479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PIPE</a:t>
            </a:r>
            <a:r>
              <a:rPr lang="zh-CN" altLang="en-US" sz="2400" dirty="0" smtClean="0"/>
              <a:t>流水线数据冒险</a:t>
            </a:r>
            <a:r>
              <a:rPr lang="en-US" altLang="zh-CN" sz="2400" dirty="0" smtClean="0"/>
              <a:t>(Hazard)</a:t>
            </a:r>
            <a:r>
              <a:rPr lang="zh-CN" altLang="en-US" sz="2400" dirty="0" smtClean="0"/>
              <a:t>示例</a:t>
            </a:r>
            <a:endParaRPr lang="en-US" altLang="zh-CN" sz="2400" dirty="0" smtClean="0"/>
          </a:p>
          <a:p>
            <a:pPr lvl="1"/>
            <a:endParaRPr lang="en-US" altLang="zh-CN" sz="2000" dirty="0" smtClean="0"/>
          </a:p>
        </p:txBody>
      </p:sp>
      <p:pic>
        <p:nvPicPr>
          <p:cNvPr id="4098" name="Picture 2"/>
          <p:cNvPicPr>
            <a:picLocks noChangeAspect="1" noChangeArrowheads="1"/>
          </p:cNvPicPr>
          <p:nvPr/>
        </p:nvPicPr>
        <p:blipFill>
          <a:blip r:embed="rId3" cstate="print"/>
          <a:srcRect/>
          <a:stretch>
            <a:fillRect/>
          </a:stretch>
        </p:blipFill>
        <p:spPr bwMode="auto">
          <a:xfrm>
            <a:off x="1524000" y="1752600"/>
            <a:ext cx="5257800" cy="4333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用暂停</a:t>
            </a:r>
            <a:r>
              <a:rPr lang="en-US" altLang="zh-CN" sz="2400" dirty="0" smtClean="0"/>
              <a:t>Stalling</a:t>
            </a:r>
            <a:r>
              <a:rPr lang="zh-CN" altLang="en-US" sz="2400" dirty="0" smtClean="0"/>
              <a:t>来避免流水线数据冒险示例</a:t>
            </a:r>
            <a:endParaRPr lang="en-US" altLang="zh-CN" sz="2400" dirty="0" smtClean="0"/>
          </a:p>
          <a:p>
            <a:pPr lvl="1"/>
            <a:r>
              <a:rPr lang="zh-CN" altLang="en-US" sz="2000" dirty="0" smtClean="0"/>
              <a:t>暂停时，处理器会停止流水线中一条或多条指令</a:t>
            </a:r>
            <a:r>
              <a:rPr lang="en-US" altLang="zh-CN" sz="2000" dirty="0" smtClean="0"/>
              <a:t>(</a:t>
            </a:r>
            <a:r>
              <a:rPr lang="zh-CN" altLang="en-US" sz="2000" dirty="0" smtClean="0"/>
              <a:t>停顿在译码阶段</a:t>
            </a:r>
            <a:r>
              <a:rPr lang="en-US" altLang="zh-CN" sz="2000" dirty="0" smtClean="0"/>
              <a:t>)</a:t>
            </a:r>
            <a:r>
              <a:rPr lang="zh-CN" altLang="en-US" sz="2000" dirty="0" smtClean="0"/>
              <a:t>，直到冒险条件不再满足</a:t>
            </a:r>
            <a:r>
              <a:rPr lang="en-US" altLang="zh-CN" sz="2000" dirty="0" smtClean="0"/>
              <a:t>(</a:t>
            </a:r>
            <a:r>
              <a:rPr lang="zh-CN" altLang="en-US" sz="2000" dirty="0" smtClean="0"/>
              <a:t>指令依赖的源操作数经过写回阶段</a:t>
            </a:r>
            <a:r>
              <a:rPr lang="en-US" altLang="zh-CN" sz="2000" dirty="0" smtClean="0"/>
              <a:t>)</a:t>
            </a:r>
          </a:p>
        </p:txBody>
      </p:sp>
      <p:pic>
        <p:nvPicPr>
          <p:cNvPr id="5122" name="Picture 2"/>
          <p:cNvPicPr>
            <a:picLocks noChangeAspect="1" noChangeArrowheads="1"/>
          </p:cNvPicPr>
          <p:nvPr/>
        </p:nvPicPr>
        <p:blipFill>
          <a:blip r:embed="rId3" cstate="print"/>
          <a:srcRect/>
          <a:stretch>
            <a:fillRect/>
          </a:stretch>
        </p:blipFill>
        <p:spPr bwMode="auto">
          <a:xfrm>
            <a:off x="1371600" y="2514600"/>
            <a:ext cx="6334125" cy="294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用转发来避免流水线数据冒险示例</a:t>
            </a:r>
            <a:endParaRPr lang="en-US" altLang="zh-CN" sz="2400" dirty="0" smtClean="0"/>
          </a:p>
          <a:p>
            <a:pPr lvl="1"/>
            <a:r>
              <a:rPr lang="zh-CN" altLang="en-US" sz="2000" dirty="0" smtClean="0"/>
              <a:t>在写回阶段之前直接把数据转发给依赖这些数据的后面的指令</a:t>
            </a:r>
            <a:endParaRPr lang="en-US" altLang="zh-CN" sz="2000" dirty="0" smtClean="0"/>
          </a:p>
        </p:txBody>
      </p:sp>
      <p:pic>
        <p:nvPicPr>
          <p:cNvPr id="6146" name="Picture 2"/>
          <p:cNvPicPr>
            <a:picLocks noChangeAspect="1" noChangeArrowheads="1"/>
          </p:cNvPicPr>
          <p:nvPr/>
        </p:nvPicPr>
        <p:blipFill>
          <a:blip r:embed="rId3" cstate="print"/>
          <a:srcRect/>
          <a:stretch>
            <a:fillRect/>
          </a:stretch>
        </p:blipFill>
        <p:spPr bwMode="auto">
          <a:xfrm>
            <a:off x="1676400" y="2057400"/>
            <a:ext cx="5267325" cy="4276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计算机系统漫游</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存储层次</a:t>
            </a:r>
            <a:endParaRPr lang="en-US" altLang="zh-CN" sz="2400" dirty="0" smtClean="0"/>
          </a:p>
          <a:p>
            <a:pPr lvl="1"/>
            <a:r>
              <a:rPr lang="en-US" altLang="zh-CN" sz="2000" dirty="0" smtClean="0"/>
              <a:t>L0 </a:t>
            </a:r>
            <a:r>
              <a:rPr lang="zh-CN" altLang="en-US" sz="2000" dirty="0" smtClean="0"/>
              <a:t>寄存器</a:t>
            </a:r>
            <a:endParaRPr lang="en-US" altLang="zh-CN" sz="2000" dirty="0" smtClean="0"/>
          </a:p>
          <a:p>
            <a:pPr>
              <a:buNone/>
            </a:pPr>
            <a:endParaRPr lang="en-US" sz="2400" dirty="0" smtClean="0"/>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1066800" y="2057400"/>
            <a:ext cx="6858000"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流水线系统最终</a:t>
            </a:r>
            <a:r>
              <a:rPr lang="en-US" altLang="zh-CN" sz="2400" dirty="0" smtClean="0"/>
              <a:t/>
            </a:r>
            <a:br>
              <a:rPr lang="en-US" altLang="zh-CN" sz="2400" dirty="0" smtClean="0"/>
            </a:br>
            <a:r>
              <a:rPr lang="zh-CN" altLang="en-US" sz="2400" dirty="0" smtClean="0"/>
              <a:t>实现</a:t>
            </a:r>
            <a:endParaRPr lang="en-US" altLang="zh-CN" sz="2400" dirty="0" smtClean="0"/>
          </a:p>
          <a:p>
            <a:pPr lvl="1"/>
            <a:r>
              <a:rPr lang="zh-CN" altLang="en-US" sz="2000" dirty="0" smtClean="0"/>
              <a:t>加入了反馈模块</a:t>
            </a:r>
            <a:endParaRPr lang="en-US" altLang="zh-CN" sz="2000" dirty="0" smtClean="0"/>
          </a:p>
        </p:txBody>
      </p:sp>
      <p:pic>
        <p:nvPicPr>
          <p:cNvPr id="7170" name="Picture 2"/>
          <p:cNvPicPr>
            <a:picLocks noChangeAspect="1" noChangeArrowheads="1"/>
          </p:cNvPicPr>
          <p:nvPr/>
        </p:nvPicPr>
        <p:blipFill>
          <a:blip r:embed="rId3" cstate="print"/>
          <a:srcRect/>
          <a:stretch>
            <a:fillRect/>
          </a:stretch>
        </p:blipFill>
        <p:spPr bwMode="auto">
          <a:xfrm>
            <a:off x="4115389" y="0"/>
            <a:ext cx="502861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a:t>
            </a:r>
            <a:endParaRPr lang="en-US" altLang="zh-CN" sz="2400" dirty="0" smtClean="0"/>
          </a:p>
          <a:p>
            <a:pPr lvl="1"/>
            <a:endParaRPr lang="en-US" altLang="zh-CN" sz="2000" dirty="0" smtClean="0"/>
          </a:p>
        </p:txBody>
      </p:sp>
      <p:pic>
        <p:nvPicPr>
          <p:cNvPr id="8194" name="Picture 2"/>
          <p:cNvPicPr>
            <a:picLocks noChangeAspect="1" noChangeArrowheads="1"/>
          </p:cNvPicPr>
          <p:nvPr/>
        </p:nvPicPr>
        <p:blipFill>
          <a:blip r:embed="rId3" cstate="print"/>
          <a:srcRect/>
          <a:stretch>
            <a:fillRect/>
          </a:stretch>
        </p:blipFill>
        <p:spPr bwMode="auto">
          <a:xfrm>
            <a:off x="1371600" y="1905000"/>
            <a:ext cx="6315075" cy="453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838200"/>
            <a:ext cx="8229600" cy="58674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加载</a:t>
            </a:r>
            <a:r>
              <a:rPr lang="en-US" altLang="zh-CN" sz="2400" dirty="0" smtClean="0"/>
              <a:t>/</a:t>
            </a:r>
            <a:r>
              <a:rPr lang="zh-CN" altLang="en-US" sz="2400" dirty="0" smtClean="0"/>
              <a:t>使用</a:t>
            </a:r>
            <a:r>
              <a:rPr lang="en-US" altLang="zh-CN" sz="2400" dirty="0" smtClean="0"/>
              <a:t>(load/use)</a:t>
            </a:r>
            <a:r>
              <a:rPr lang="zh-CN" altLang="en-US" sz="2400" dirty="0" smtClean="0"/>
              <a:t>数据冒险解决方法</a:t>
            </a:r>
            <a:endParaRPr lang="en-US" altLang="zh-CN" sz="2400" dirty="0" smtClean="0"/>
          </a:p>
          <a:p>
            <a:pPr lvl="1"/>
            <a:endParaRPr lang="en-US" altLang="zh-CN" sz="2000" dirty="0" smtClean="0"/>
          </a:p>
        </p:txBody>
      </p:sp>
      <p:pic>
        <p:nvPicPr>
          <p:cNvPr id="9218" name="Picture 2"/>
          <p:cNvPicPr>
            <a:picLocks noChangeAspect="1" noChangeArrowheads="1"/>
          </p:cNvPicPr>
          <p:nvPr/>
        </p:nvPicPr>
        <p:blipFill>
          <a:blip r:embed="rId3" cstate="print"/>
          <a:srcRect/>
          <a:stretch>
            <a:fillRect/>
          </a:stretch>
        </p:blipFill>
        <p:spPr bwMode="auto">
          <a:xfrm>
            <a:off x="1295400" y="1409700"/>
            <a:ext cx="6410325" cy="5448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处理器体系结构</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en-US" altLang="zh-CN" sz="2400" dirty="0" smtClean="0"/>
              <a:t>Y86 </a:t>
            </a:r>
            <a:r>
              <a:rPr lang="zh-CN" altLang="en-US" sz="2400" dirty="0" smtClean="0"/>
              <a:t>结尾</a:t>
            </a:r>
            <a:endParaRPr lang="en-US" altLang="zh-CN" sz="2400" dirty="0" smtClean="0"/>
          </a:p>
          <a:p>
            <a:pPr lvl="1"/>
            <a:r>
              <a:rPr lang="zh-CN" altLang="en-US" sz="2000" dirty="0" smtClean="0"/>
              <a:t>流水线系统性能 </a:t>
            </a:r>
            <a:r>
              <a:rPr lang="en-US" altLang="zh-CN" sz="2000" dirty="0" smtClean="0"/>
              <a:t>(CPI, Cycles Per Instruction)</a:t>
            </a:r>
          </a:p>
          <a:p>
            <a:pPr lvl="1"/>
            <a:r>
              <a:rPr lang="zh-CN" altLang="en-US" sz="2000" dirty="0" smtClean="0"/>
              <a:t>超标量系统性能 </a:t>
            </a:r>
            <a:r>
              <a:rPr lang="en-US" altLang="zh-CN" sz="2000" dirty="0" smtClean="0"/>
              <a:t>(IPC, Instructions Per Cycle) – </a:t>
            </a:r>
            <a:r>
              <a:rPr lang="zh-CN" altLang="en-US" sz="2000" dirty="0" smtClean="0"/>
              <a:t>部分程序乱序执行</a:t>
            </a:r>
            <a:endParaRPr lang="en-US" altLang="zh-CN" sz="2000" dirty="0" smtClean="0"/>
          </a:p>
          <a:p>
            <a:pPr lvl="1"/>
            <a:r>
              <a:rPr lang="en-US" altLang="zh-CN" sz="2000" dirty="0" smtClean="0"/>
              <a:t>I-Cache, D-Cache</a:t>
            </a:r>
          </a:p>
          <a:p>
            <a:pPr lvl="1"/>
            <a:r>
              <a:rPr lang="en-US" altLang="zh-CN" sz="2000" dirty="0" smtClean="0"/>
              <a:t>TLB – Translation Look-aside Buffer</a:t>
            </a:r>
            <a:r>
              <a:rPr lang="zh-CN" altLang="en-US" sz="2000" dirty="0" smtClean="0"/>
              <a:t>，虚拟地址到物理地址翻译缓存</a:t>
            </a:r>
            <a:endParaRPr lang="en-US" altLang="zh-CN" sz="2000" dirty="0" smtClean="0"/>
          </a:p>
          <a:p>
            <a:pPr lvl="1"/>
            <a:r>
              <a:rPr lang="zh-CN" altLang="en-US" sz="2000" dirty="0" smtClean="0"/>
              <a:t>一旦发生异常，异常状态和该指令的其它信息一起沿着流水线传播，知道它到达写回阶段。在此，流水线控制逻辑发现出现异常，停止执行</a:t>
            </a:r>
            <a:endParaRPr lang="en-US" altLang="zh-CN" sz="2000" dirty="0" smtClean="0"/>
          </a:p>
          <a:p>
            <a:pPr lvl="1"/>
            <a:r>
              <a:rPr lang="en-US" altLang="zh-CN" sz="2000" dirty="0" smtClean="0"/>
              <a:t>Page fault</a:t>
            </a:r>
            <a:r>
              <a:rPr lang="zh-CN" altLang="en-US" sz="2000" dirty="0" smtClean="0"/>
              <a:t>异常，会导致处理器调用操作系统的异常处理代码，然后这段代码会发起一个从磁盘到主存的传送操作。一旦完成，操作系统会返回到原来的程序，而导致缺页的指令会被重新执行。让硬件调用操作系统例程，然后操作系统例程又会将控制返回给硬件，这就使得硬件和系统软件在处理缺页时能协同工作</a:t>
            </a:r>
            <a:endParaRPr lang="en-US" altLang="zh-CN" sz="20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a:t>
            </a:r>
            <a:endParaRPr lang="en-US" altLang="zh-CN" sz="2400" dirty="0" smtClean="0"/>
          </a:p>
          <a:p>
            <a:pPr lvl="1"/>
            <a:r>
              <a:rPr lang="zh-CN" altLang="en-US" sz="2000" dirty="0" smtClean="0"/>
              <a:t>研究程序的汇编表示，是理解编译器，以及产生的代码如何运行的最有效的手段之一。仔细研究内循环的代码是一个很好的开始，确认降低性能的属性，例如过多的存储器引用和对寄存器的使用不当</a:t>
            </a:r>
            <a:endParaRPr lang="en-US" altLang="zh-CN" sz="2000" dirty="0" smtClean="0"/>
          </a:p>
          <a:p>
            <a:pPr lvl="1"/>
            <a:r>
              <a:rPr lang="zh-CN" altLang="en-US" sz="2000" dirty="0" smtClean="0"/>
              <a:t>使用编译器优化选项</a:t>
            </a:r>
            <a:r>
              <a:rPr lang="en-US" altLang="zh-CN" sz="2000" dirty="0" smtClean="0"/>
              <a:t>(-O1/2/3, -</a:t>
            </a:r>
            <a:r>
              <a:rPr lang="en-US" altLang="zh-CN" sz="2000" dirty="0" err="1" smtClean="0"/>
              <a:t>finline</a:t>
            </a:r>
            <a:r>
              <a:rPr lang="en-US" altLang="zh-CN" sz="2000" dirty="0" smtClean="0"/>
              <a:t> for -O1, </a:t>
            </a:r>
            <a:r>
              <a:rPr lang="en-US" altLang="zh-CN" sz="2000" dirty="0" err="1" smtClean="0"/>
              <a:t>gcc</a:t>
            </a:r>
            <a:r>
              <a:rPr lang="en-US" altLang="zh-CN" sz="2000" dirty="0" smtClean="0"/>
              <a:t>)</a:t>
            </a:r>
          </a:p>
          <a:p>
            <a:pPr lvl="1"/>
            <a:r>
              <a:rPr lang="zh-CN" altLang="en-US" sz="2000" dirty="0" smtClean="0"/>
              <a:t>尽可能消除在循环中调用函数</a:t>
            </a:r>
            <a:endParaRPr lang="en-US" altLang="zh-CN" sz="2000" dirty="0" smtClean="0"/>
          </a:p>
          <a:p>
            <a:pPr lvl="1"/>
            <a:r>
              <a:rPr lang="zh-CN" altLang="en-US" sz="2000" dirty="0" smtClean="0"/>
              <a:t>消除不必要的存储器引用</a:t>
            </a:r>
            <a:endParaRPr lang="en-US" altLang="zh-CN" sz="2000" dirty="0"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a:t>
            </a:r>
            <a:endParaRPr lang="en-US" altLang="zh-CN" sz="2400" dirty="0" smtClean="0"/>
          </a:p>
          <a:p>
            <a:pPr lvl="1"/>
            <a:endParaRPr lang="en-US" altLang="zh-CN" sz="2000" dirty="0" smtClean="0"/>
          </a:p>
          <a:p>
            <a:pPr lvl="1"/>
            <a:endParaRPr lang="en-US" altLang="zh-CN" sz="2000" dirty="0" smtClean="0"/>
          </a:p>
          <a:p>
            <a:pPr lvl="1"/>
            <a:endParaRPr lang="en-US" altLang="zh-CN" sz="2000" dirty="0" smtClean="0"/>
          </a:p>
          <a:p>
            <a:pPr lvl="1"/>
            <a:endParaRPr lang="en-US" sz="2000" dirty="0" smtClean="0"/>
          </a:p>
          <a:p>
            <a:pPr lvl="1"/>
            <a:r>
              <a:rPr lang="en-US" sz="2000" dirty="0" err="1" smtClean="0"/>
              <a:t>typedef</a:t>
            </a:r>
            <a:r>
              <a:rPr lang="en-US" sz="2000" dirty="0" smtClean="0"/>
              <a:t> </a:t>
            </a:r>
            <a:r>
              <a:rPr lang="en-US" sz="2000" dirty="0" err="1" smtClean="0"/>
              <a:t>int</a:t>
            </a:r>
            <a:r>
              <a:rPr lang="en-US" sz="2000" dirty="0" smtClean="0"/>
              <a:t> </a:t>
            </a:r>
            <a:r>
              <a:rPr lang="en-US" sz="2000" dirty="0" err="1" smtClean="0"/>
              <a:t>data_t</a:t>
            </a:r>
            <a:r>
              <a:rPr lang="en-US" sz="2000" dirty="0" smtClean="0"/>
              <a:t>;</a:t>
            </a:r>
          </a:p>
          <a:p>
            <a:pPr lvl="1"/>
            <a:r>
              <a:rPr lang="en-US" sz="2000" dirty="0" smtClean="0"/>
              <a:t>#define IDENT 0</a:t>
            </a:r>
          </a:p>
          <a:p>
            <a:pPr lvl="1"/>
            <a:r>
              <a:rPr lang="en-US" sz="2000" dirty="0" smtClean="0"/>
              <a:t>#define OP +</a:t>
            </a:r>
          </a:p>
          <a:p>
            <a:pPr lvl="1"/>
            <a:endParaRPr lang="en-US" altLang="zh-CN" sz="2000" dirty="0" smtClean="0"/>
          </a:p>
          <a:p>
            <a:pPr lvl="1"/>
            <a:r>
              <a:rPr lang="en-US" sz="2000" dirty="0" smtClean="0"/>
              <a:t>#define IDENT 1</a:t>
            </a:r>
          </a:p>
          <a:p>
            <a:pPr lvl="1"/>
            <a:r>
              <a:rPr lang="en-US" sz="2000" dirty="0" smtClean="0"/>
              <a:t>#define OP *</a:t>
            </a:r>
            <a:endParaRPr lang="en-US" altLang="zh-CN" sz="2000" dirty="0" smtClean="0"/>
          </a:p>
        </p:txBody>
      </p:sp>
      <p:pic>
        <p:nvPicPr>
          <p:cNvPr id="10242" name="Picture 2"/>
          <p:cNvPicPr>
            <a:picLocks noChangeAspect="1" noChangeArrowheads="1"/>
          </p:cNvPicPr>
          <p:nvPr/>
        </p:nvPicPr>
        <p:blipFill>
          <a:blip r:embed="rId3" cstate="print"/>
          <a:srcRect/>
          <a:stretch>
            <a:fillRect/>
          </a:stretch>
        </p:blipFill>
        <p:spPr bwMode="auto">
          <a:xfrm>
            <a:off x="914400" y="1676400"/>
            <a:ext cx="3552825" cy="100012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4114800" y="0"/>
            <a:ext cx="489469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endParaRPr lang="en-US" altLang="zh-CN" sz="2400" dirty="0" smtClean="0"/>
          </a:p>
          <a:p>
            <a:pPr lvl="1"/>
            <a:r>
              <a:rPr lang="zh-CN" altLang="en-US" sz="2000" dirty="0" smtClean="0"/>
              <a:t>原始未优化程序</a:t>
            </a:r>
            <a:endParaRPr lang="en-US" altLang="zh-CN" sz="2000" dirty="0" smtClean="0"/>
          </a:p>
        </p:txBody>
      </p:sp>
      <p:pic>
        <p:nvPicPr>
          <p:cNvPr id="11266" name="Picture 2"/>
          <p:cNvPicPr>
            <a:picLocks noChangeAspect="1" noChangeArrowheads="1"/>
          </p:cNvPicPr>
          <p:nvPr/>
        </p:nvPicPr>
        <p:blipFill>
          <a:blip r:embed="rId3" cstate="print"/>
          <a:srcRect/>
          <a:stretch>
            <a:fillRect/>
          </a:stretch>
        </p:blipFill>
        <p:spPr bwMode="auto">
          <a:xfrm>
            <a:off x="1295400" y="2209800"/>
            <a:ext cx="5124450" cy="26670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1295400" y="5029200"/>
            <a:ext cx="508635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1</a:t>
            </a:r>
          </a:p>
          <a:p>
            <a:pPr lvl="1"/>
            <a:r>
              <a:rPr lang="zh-CN" altLang="en-US" sz="2000" dirty="0" smtClean="0"/>
              <a:t>改进循环测试条件</a:t>
            </a:r>
            <a:endParaRPr lang="en-US" altLang="zh-CN" sz="2000" dirty="0" smtClean="0"/>
          </a:p>
        </p:txBody>
      </p:sp>
      <p:pic>
        <p:nvPicPr>
          <p:cNvPr id="12290" name="Picture 2"/>
          <p:cNvPicPr>
            <a:picLocks noChangeAspect="1" noChangeArrowheads="1"/>
          </p:cNvPicPr>
          <p:nvPr/>
        </p:nvPicPr>
        <p:blipFill>
          <a:blip r:embed="rId3" cstate="print"/>
          <a:srcRect/>
          <a:stretch>
            <a:fillRect/>
          </a:stretch>
        </p:blipFill>
        <p:spPr bwMode="auto">
          <a:xfrm>
            <a:off x="1371600" y="2286000"/>
            <a:ext cx="5048250" cy="2714625"/>
          </a:xfrm>
          <a:prstGeom prst="rect">
            <a:avLst/>
          </a:prstGeom>
          <a:noFill/>
          <a:ln w="9525">
            <a:noFill/>
            <a:miter lim="800000"/>
            <a:headEnd/>
            <a:tailEnd/>
          </a:ln>
        </p:spPr>
      </p:pic>
      <p:pic>
        <p:nvPicPr>
          <p:cNvPr id="12291" name="Picture 3"/>
          <p:cNvPicPr>
            <a:picLocks noChangeAspect="1" noChangeArrowheads="1"/>
          </p:cNvPicPr>
          <p:nvPr/>
        </p:nvPicPr>
        <p:blipFill>
          <a:blip r:embed="rId4" cstate="print"/>
          <a:srcRect/>
          <a:stretch>
            <a:fillRect/>
          </a:stretch>
        </p:blipFill>
        <p:spPr bwMode="auto">
          <a:xfrm>
            <a:off x="1371600" y="5105400"/>
            <a:ext cx="5124450" cy="87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2</a:t>
            </a:r>
          </a:p>
          <a:p>
            <a:pPr lvl="1"/>
            <a:r>
              <a:rPr lang="zh-CN" altLang="en-US" sz="2000" dirty="0" smtClean="0"/>
              <a:t>减少循环内的过程调用</a:t>
            </a:r>
            <a:endParaRPr lang="en-US" altLang="zh-CN" sz="2000" dirty="0" smtClean="0"/>
          </a:p>
        </p:txBody>
      </p:sp>
      <p:pic>
        <p:nvPicPr>
          <p:cNvPr id="13314" name="Picture 2"/>
          <p:cNvPicPr>
            <a:picLocks noChangeAspect="1" noChangeArrowheads="1"/>
          </p:cNvPicPr>
          <p:nvPr/>
        </p:nvPicPr>
        <p:blipFill>
          <a:blip r:embed="rId3" cstate="print"/>
          <a:srcRect/>
          <a:stretch>
            <a:fillRect/>
          </a:stretch>
        </p:blipFill>
        <p:spPr bwMode="auto">
          <a:xfrm>
            <a:off x="1219200" y="2057400"/>
            <a:ext cx="5248275" cy="3667125"/>
          </a:xfrm>
          <a:prstGeom prst="rect">
            <a:avLst/>
          </a:prstGeom>
          <a:noFill/>
          <a:ln w="9525">
            <a:noFill/>
            <a:miter lim="800000"/>
            <a:headEnd/>
            <a:tailEnd/>
          </a:ln>
        </p:spPr>
      </p:pic>
      <p:pic>
        <p:nvPicPr>
          <p:cNvPr id="13315" name="Picture 3"/>
          <p:cNvPicPr>
            <a:picLocks noChangeAspect="1" noChangeArrowheads="1"/>
          </p:cNvPicPr>
          <p:nvPr/>
        </p:nvPicPr>
        <p:blipFill>
          <a:blip r:embed="rId4" cstate="print"/>
          <a:srcRect/>
          <a:stretch>
            <a:fillRect/>
          </a:stretch>
        </p:blipFill>
        <p:spPr bwMode="auto">
          <a:xfrm>
            <a:off x="1295400" y="5791200"/>
            <a:ext cx="5019675" cy="89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zh-CN" altLang="en-US" sz="3200" dirty="0" smtClean="0"/>
              <a:t>优化程序性能</a:t>
            </a:r>
            <a:endParaRPr lang="en-US" sz="3200" dirty="0"/>
          </a:p>
        </p:txBody>
      </p:sp>
      <p:sp>
        <p:nvSpPr>
          <p:cNvPr id="3" name="Content Placeholder 2"/>
          <p:cNvSpPr>
            <a:spLocks noGrp="1"/>
          </p:cNvSpPr>
          <p:nvPr>
            <p:ph idx="1"/>
          </p:nvPr>
        </p:nvSpPr>
        <p:spPr>
          <a:xfrm>
            <a:off x="457200" y="1143000"/>
            <a:ext cx="8229600" cy="5562600"/>
          </a:xfrm>
        </p:spPr>
        <p:txBody>
          <a:bodyPr>
            <a:normAutofit/>
          </a:bodyPr>
          <a:lstStyle/>
          <a:p>
            <a:pPr marL="342900" lvl="1" indent="-342900">
              <a:buFont typeface="Arial" pitchFamily="34" charset="0"/>
              <a:buChar char="•"/>
            </a:pPr>
            <a:r>
              <a:rPr lang="zh-CN" altLang="en-US" sz="2400" dirty="0" smtClean="0"/>
              <a:t>程序优化示例 </a:t>
            </a:r>
            <a:r>
              <a:rPr lang="en-US" altLang="zh-CN" sz="2400" dirty="0" smtClean="0"/>
              <a:t>– </a:t>
            </a:r>
            <a:r>
              <a:rPr lang="zh-CN" altLang="en-US" sz="2400" dirty="0" smtClean="0"/>
              <a:t>优化</a:t>
            </a:r>
            <a:r>
              <a:rPr lang="en-US" altLang="zh-CN" sz="2400" dirty="0" smtClean="0"/>
              <a:t>3</a:t>
            </a:r>
          </a:p>
          <a:p>
            <a:pPr lvl="1"/>
            <a:r>
              <a:rPr lang="zh-CN" altLang="en-US" sz="2000" dirty="0" smtClean="0"/>
              <a:t>消除不必要的存储器引用</a:t>
            </a:r>
            <a:endParaRPr lang="en-US" altLang="zh-CN" sz="2000" dirty="0" smtClean="0"/>
          </a:p>
          <a:p>
            <a:pPr lvl="1"/>
            <a:r>
              <a:rPr lang="zh-CN" altLang="en-US" sz="2000" dirty="0" smtClean="0"/>
              <a:t>指针访问是很慢的！</a:t>
            </a:r>
            <a:endParaRPr lang="en-US" altLang="zh-CN" sz="2000" dirty="0" smtClean="0"/>
          </a:p>
        </p:txBody>
      </p:sp>
      <p:pic>
        <p:nvPicPr>
          <p:cNvPr id="14339" name="Picture 3"/>
          <p:cNvPicPr>
            <a:picLocks noChangeAspect="1" noChangeArrowheads="1"/>
          </p:cNvPicPr>
          <p:nvPr/>
        </p:nvPicPr>
        <p:blipFill>
          <a:blip r:embed="rId3" cstate="print"/>
          <a:srcRect/>
          <a:stretch>
            <a:fillRect/>
          </a:stretch>
        </p:blipFill>
        <p:spPr bwMode="auto">
          <a:xfrm>
            <a:off x="152400" y="2590800"/>
            <a:ext cx="5181600" cy="2867025"/>
          </a:xfrm>
          <a:prstGeom prst="rect">
            <a:avLst/>
          </a:prstGeom>
          <a:noFill/>
          <a:ln w="9525">
            <a:noFill/>
            <a:miter lim="800000"/>
            <a:headEnd/>
            <a:tailEnd/>
          </a:ln>
        </p:spPr>
      </p:pic>
      <p:pic>
        <p:nvPicPr>
          <p:cNvPr id="14340" name="Picture 4"/>
          <p:cNvPicPr>
            <a:picLocks noChangeAspect="1" noChangeArrowheads="1"/>
          </p:cNvPicPr>
          <p:nvPr/>
        </p:nvPicPr>
        <p:blipFill>
          <a:blip r:embed="rId4" cstate="print"/>
          <a:srcRect/>
          <a:stretch>
            <a:fillRect/>
          </a:stretch>
        </p:blipFill>
        <p:spPr bwMode="auto">
          <a:xfrm>
            <a:off x="4419600" y="2819400"/>
            <a:ext cx="4362450" cy="1295400"/>
          </a:xfrm>
          <a:prstGeom prst="rect">
            <a:avLst/>
          </a:prstGeom>
          <a:noFill/>
          <a:ln w="9525">
            <a:noFill/>
            <a:miter lim="800000"/>
            <a:headEnd/>
            <a:tailEnd/>
          </a:ln>
        </p:spPr>
      </p:pic>
      <p:pic>
        <p:nvPicPr>
          <p:cNvPr id="14341" name="Picture 5"/>
          <p:cNvPicPr>
            <a:picLocks noChangeAspect="1" noChangeArrowheads="1"/>
          </p:cNvPicPr>
          <p:nvPr/>
        </p:nvPicPr>
        <p:blipFill>
          <a:blip r:embed="rId5" cstate="print"/>
          <a:srcRect/>
          <a:stretch>
            <a:fillRect/>
          </a:stretch>
        </p:blipFill>
        <p:spPr bwMode="auto">
          <a:xfrm>
            <a:off x="152400" y="5486400"/>
            <a:ext cx="5229225" cy="838200"/>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4333875" y="990600"/>
            <a:ext cx="4810125" cy="1695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16468</TotalTime>
  <Words>10753</Words>
  <Application>Microsoft Office PowerPoint</Application>
  <PresentationFormat>On-screen Show (4:3)</PresentationFormat>
  <Paragraphs>716</Paragraphs>
  <Slides>117</Slides>
  <Notes>103</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Office Theme</vt:lpstr>
      <vt:lpstr>Computer Systems A programmer’s Perspective</vt:lpstr>
      <vt:lpstr>Agenda</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计算机系统漫游</vt:lpstr>
      <vt:lpstr>信息的表示和处理</vt:lpstr>
      <vt:lpstr>信息的表示和处理</vt:lpstr>
      <vt:lpstr>信息的表示和处理</vt:lpstr>
      <vt:lpstr>信息的表示和处理</vt:lpstr>
      <vt:lpstr>信息的表示和处理</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机器的程序级表示</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处理器体系结构</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优化程序性能</vt:lpstr>
      <vt:lpstr>存储器层次结构</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PYTHON</dc:title>
  <dc:creator>Chen, Ken (ISC Shanghai)</dc:creator>
  <cp:lastModifiedBy>EMC</cp:lastModifiedBy>
  <cp:revision>1723</cp:revision>
  <dcterms:created xsi:type="dcterms:W3CDTF">2006-08-16T00:00:00Z</dcterms:created>
  <dcterms:modified xsi:type="dcterms:W3CDTF">2013-01-24T12:39:04Z</dcterms:modified>
</cp:coreProperties>
</file>